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0"/>
  </p:handoutMasterIdLst>
  <p:sldIdLst>
    <p:sldId id="256" r:id="rId3"/>
    <p:sldId id="259" r:id="rId5"/>
    <p:sldId id="284" r:id="rId6"/>
    <p:sldId id="263" r:id="rId7"/>
    <p:sldId id="306" r:id="rId8"/>
    <p:sldId id="267" r:id="rId9"/>
    <p:sldId id="307" r:id="rId10"/>
    <p:sldId id="308" r:id="rId11"/>
    <p:sldId id="309" r:id="rId12"/>
    <p:sldId id="311" r:id="rId13"/>
    <p:sldId id="310" r:id="rId14"/>
    <p:sldId id="312" r:id="rId15"/>
    <p:sldId id="313" r:id="rId16"/>
    <p:sldId id="314" r:id="rId17"/>
    <p:sldId id="317" r:id="rId18"/>
    <p:sldId id="288" r:id="rId19"/>
  </p:sldIdLst>
  <p:sldSz cx="9144000" cy="5143500" type="screen16x9"/>
  <p:notesSz cx="6858000" cy="9144000"/>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4367"/>
    <a:srgbClr val="1D4865"/>
    <a:srgbClr val="1D4971"/>
    <a:srgbClr val="51B3CD"/>
    <a:srgbClr val="83C2DB"/>
    <a:srgbClr val="2980B4"/>
    <a:srgbClr val="4287C6"/>
    <a:srgbClr val="2780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7" d="100"/>
          <a:sy n="117" d="100"/>
        </p:scale>
        <p:origin x="204" y="96"/>
      </p:cViewPr>
      <p:guideLst>
        <p:guide orient="horz" pos="1594"/>
        <p:guide pos="288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handoutMaster" Target="handoutMasters/handoutMaster1.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Airbnb entered Chinese market in 2015 and quickly succeeded. Beijing is the capital of China and one of Airbnb's most successful cities in China. Most current analysis were from the perspective of tenants. In this project, I decided to look the things from another perspective, the host's perspective and gave the advice on price of the listings.</a:t>
            </a:r>
            <a:endParaRPr lang="en-US" altLang="zh-CN"/>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sym typeface="+mn-ea"/>
              </a:rPr>
              <a:t>Chaoyang district has the highest proportion of listings, more than 30%. Other districts are more evenly distributed. The distribution of listings in Beijing is related to the geographical location, and the closer to the center of the city, the more concentrated the listings.</a:t>
            </a:r>
            <a:br>
              <a:rPr lang="en-US">
                <a:sym typeface="+mn-ea"/>
              </a:rPr>
            </a:br>
            <a:endParaRPr lang="en-US">
              <a:sym typeface="+mn-ea"/>
            </a:endParaRPr>
          </a:p>
          <a:p>
            <a:r>
              <a:rPr lang="en-US">
                <a:sym typeface="+mn-ea"/>
              </a:rPr>
              <a:t>The tourism in Beijing is highly developed, most traditional tourist attractions are concentrated in the center of the city, such as the forbidden city.</a:t>
            </a:r>
            <a:endParaRPr lang="en-US">
              <a:sym typeface="+mn-ea"/>
            </a:endParaRPr>
          </a:p>
          <a:p>
            <a:endParaRPr lang="en-US"/>
          </a:p>
          <a:p>
            <a:r>
              <a:rPr lang="en-US"/>
              <a:t>There is one more thing I found interesting is that. Compared with the listing distribution in 2019, the number of listings in Chaoyang District is 3,000 more than this year. And the center of the city accounts for more than 60% percent of the listings. However, this year, the number of listings in suburb is  pretty high. </a:t>
            </a:r>
            <a:endParaRPr lang="en-US"/>
          </a:p>
          <a:p>
            <a:endParaRPr lang="en-US"/>
          </a:p>
          <a:p>
            <a:r>
              <a:rPr lang="en-US"/>
              <a:t>Yanqing is the venue for the Winter Olympics in China, so the tourism in Yanqing has developed a lot.</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273843"/>
            <a:ext cx="7886700" cy="4358879"/>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7" y="1282304"/>
            <a:ext cx="7886700" cy="2139553"/>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7"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369218"/>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369218"/>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0" y="1333829"/>
            <a:ext cx="3655181"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0" y="1999034"/>
            <a:ext cx="3655181" cy="264321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1999034"/>
            <a:ext cx="3673182" cy="264321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3124012" cy="120015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342900"/>
            <a:ext cx="4629150" cy="405288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1543050"/>
            <a:ext cx="3124012" cy="2858691"/>
          </a:xfrm>
        </p:spPr>
        <p:txBody>
          <a:bodyPr/>
          <a:lstStyle>
            <a:lvl1pPr marL="0" indent="0">
              <a:buNone/>
              <a:defRPr sz="1500"/>
            </a:lvl1pPr>
            <a:lvl2pPr marL="342900" indent="0">
              <a:buNone/>
              <a:defRPr sz="1400"/>
            </a:lvl2pPr>
            <a:lvl3pPr marL="685800" indent="0">
              <a:buNone/>
              <a:defRPr sz="1200"/>
            </a:lvl3pPr>
            <a:lvl4pPr marL="1028700" indent="0">
              <a:buNone/>
              <a:defRPr sz="1100"/>
            </a:lvl4pPr>
            <a:lvl5pPr marL="1371600" indent="0">
              <a:buNone/>
              <a:defRPr sz="1100"/>
            </a:lvl5pPr>
            <a:lvl6pPr marL="1714500" indent="0">
              <a:buNone/>
              <a:defRPr sz="1100"/>
            </a:lvl6pPr>
            <a:lvl7pPr marL="2057400" indent="0">
              <a:buNone/>
              <a:defRPr sz="1100"/>
            </a:lvl7pPr>
            <a:lvl8pPr marL="2400300" indent="0">
              <a:buNone/>
              <a:defRPr sz="1100"/>
            </a:lvl8pPr>
            <a:lvl9pPr marL="2743200" indent="0">
              <a:buNone/>
              <a:defRPr sz="11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3"/>
            <a:ext cx="1971675" cy="4358879"/>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273843"/>
            <a:ext cx="5800725" cy="4358879"/>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68580" tIns="34290" rIns="68580" bIns="3429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369218"/>
            <a:ext cx="7886700" cy="3263504"/>
          </a:xfrm>
          <a:prstGeom prst="rect">
            <a:avLst/>
          </a:prstGeom>
        </p:spPr>
        <p:txBody>
          <a:bodyPr vert="horz" lIns="68580" tIns="34290" rIns="68580" bIns="3429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628650" y="4767263"/>
            <a:ext cx="2057400" cy="273844"/>
          </a:xfrm>
          <a:prstGeom prst="rect">
            <a:avLst/>
          </a:prstGeom>
        </p:spPr>
        <p:txBody>
          <a:bodyPr vert="horz" lIns="68580" tIns="34290" rIns="68580" bIns="34290" rtlCol="0" anchor="ctr"/>
          <a:lstStyle>
            <a:lvl1pPr algn="l">
              <a:defRPr sz="9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3028950" y="4767263"/>
            <a:ext cx="3086100" cy="273844"/>
          </a:xfrm>
          <a:prstGeom prst="rect">
            <a:avLst/>
          </a:prstGeom>
        </p:spPr>
        <p:txBody>
          <a:bodyPr vert="horz" lIns="68580" tIns="34290" rIns="68580" bIns="3429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68580" tIns="34290" rIns="68580" bIns="34290" rtlCol="0" anchor="ctr"/>
          <a:lstStyle>
            <a:lvl1pPr algn="r">
              <a:defRPr sz="9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7" name="文本框 6"/>
          <p:cNvSpPr txBox="1"/>
          <p:nvPr/>
        </p:nvSpPr>
        <p:spPr>
          <a:xfrm>
            <a:off x="2708910" y="1550670"/>
            <a:ext cx="6296660" cy="714375"/>
          </a:xfrm>
          <a:prstGeom prst="rect">
            <a:avLst/>
          </a:prstGeom>
          <a:noFill/>
        </p:spPr>
        <p:txBody>
          <a:bodyPr wrap="square" lIns="68580" tIns="34290" rIns="68580" bIns="34290" rtlCol="0">
            <a:spAutoFit/>
          </a:bodyPr>
          <a:lstStyle/>
          <a:p>
            <a:r>
              <a:rPr lang="en-US" altLang="zh-CN" sz="4200" b="1" dirty="0">
                <a:solidFill>
                  <a:srgbClr val="1B4367"/>
                </a:solidFill>
                <a:cs typeface="+mn-ea"/>
                <a:sym typeface="+mn-lt"/>
              </a:rPr>
              <a:t>Airbnb listings in Beijing</a:t>
            </a:r>
            <a:endParaRPr lang="en-US" altLang="zh-CN" sz="4200" b="1" dirty="0">
              <a:solidFill>
                <a:srgbClr val="1B4367"/>
              </a:solidFill>
              <a:cs typeface="+mn-ea"/>
              <a:sym typeface="+mn-lt"/>
            </a:endParaRPr>
          </a:p>
        </p:txBody>
      </p:sp>
      <p:sp>
        <p:nvSpPr>
          <p:cNvPr id="121" name="TextBox 120"/>
          <p:cNvSpPr txBox="1"/>
          <p:nvPr/>
        </p:nvSpPr>
        <p:spPr>
          <a:xfrm>
            <a:off x="3799028" y="2739956"/>
            <a:ext cx="3336584" cy="323448"/>
          </a:xfrm>
          <a:prstGeom prst="roundRect">
            <a:avLst/>
          </a:prstGeom>
          <a:solidFill>
            <a:srgbClr val="1B4367"/>
          </a:solidFill>
        </p:spPr>
        <p:txBody>
          <a:bodyPr wrap="square" rtlCol="0">
            <a:spAutoFit/>
          </a:bodyPr>
          <a:lstStyle/>
          <a:p>
            <a:r>
              <a:rPr lang="en-US" sz="1200" dirty="0">
                <a:solidFill>
                  <a:schemeClr val="bg1"/>
                </a:solidFill>
                <a:cs typeface="+mn-ea"/>
                <a:sym typeface="+mn-lt"/>
              </a:rPr>
              <a:t>Biostatistics          Han Yu       2021.12.16</a:t>
            </a:r>
            <a:endParaRPr lang="en-US" sz="1200"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
                                        </p:tgtEl>
                                        <p:attrNameLst>
                                          <p:attrName>ppt_y</p:attrName>
                                        </p:attrNameLst>
                                      </p:cBhvr>
                                      <p:tavLst>
                                        <p:tav tm="0">
                                          <p:val>
                                            <p:strVal val="#ppt_y"/>
                                          </p:val>
                                        </p:tav>
                                        <p:tav tm="100000">
                                          <p:val>
                                            <p:strVal val="#ppt_y"/>
                                          </p:val>
                                        </p:tav>
                                      </p:tavLst>
                                    </p:anim>
                                    <p:anim calcmode="lin" valueType="num">
                                      <p:cBhvr>
                                        <p:cTn id="9"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
                                        </p:tgtEl>
                                      </p:cBhvr>
                                    </p:animEffect>
                                  </p:childTnLst>
                                </p:cTn>
                              </p:par>
                            </p:childTnLst>
                          </p:cTn>
                        </p:par>
                        <p:par>
                          <p:cTn id="12" fill="hold">
                            <p:stCondLst>
                              <p:cond delay="1750"/>
                            </p:stCondLst>
                            <p:childTnLst>
                              <p:par>
                                <p:cTn id="13" presetID="14" presetClass="entr" presetSubtype="10" fill="hold" grpId="0" nodeType="afterEffect">
                                  <p:stCondLst>
                                    <p:cond delay="0"/>
                                  </p:stCondLst>
                                  <p:childTnLst>
                                    <p:set>
                                      <p:cBhvr>
                                        <p:cTn id="14" dur="1" fill="hold">
                                          <p:stCondLst>
                                            <p:cond delay="0"/>
                                          </p:stCondLst>
                                        </p:cTn>
                                        <p:tgtEl>
                                          <p:spTgt spid="121"/>
                                        </p:tgtEl>
                                        <p:attrNameLst>
                                          <p:attrName>style.visibility</p:attrName>
                                        </p:attrNameLst>
                                      </p:cBhvr>
                                      <p:to>
                                        <p:strVal val="visible"/>
                                      </p:to>
                                    </p:set>
                                    <p:animEffect transition="in" filter="randombar(horizontal)">
                                      <p:cBhvr>
                                        <p:cTn id="15"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1"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15"/>
          <p:cNvSpPr txBox="1"/>
          <p:nvPr/>
        </p:nvSpPr>
        <p:spPr>
          <a:xfrm>
            <a:off x="709386" y="309785"/>
            <a:ext cx="2261711" cy="329565"/>
          </a:xfrm>
          <a:prstGeom prst="rect">
            <a:avLst/>
          </a:prstGeom>
          <a:noFill/>
        </p:spPr>
        <p:txBody>
          <a:bodyPr wrap="square" lIns="68580" tIns="34290" rIns="68580" bIns="34290" rtlCol="0">
            <a:spAutoFit/>
          </a:bodyPr>
          <a:lstStyle/>
          <a:p>
            <a:r>
              <a:rPr lang="en-US" altLang="zh-CN" sz="1700" b="1" dirty="0">
                <a:solidFill>
                  <a:srgbClr val="1B4367"/>
                </a:solidFill>
                <a:cs typeface="+mn-ea"/>
                <a:sym typeface="+mn-lt"/>
              </a:rPr>
              <a:t>Data preprocessing</a:t>
            </a:r>
            <a:endParaRPr lang="en-US" altLang="zh-CN" sz="1700" b="1" dirty="0">
              <a:solidFill>
                <a:srgbClr val="1B4367"/>
              </a:solidFill>
              <a:cs typeface="+mn-ea"/>
              <a:sym typeface="+mn-lt"/>
            </a:endParaRPr>
          </a:p>
        </p:txBody>
      </p:sp>
      <p:sp>
        <p:nvSpPr>
          <p:cNvPr id="33" name="燕尾形 12"/>
          <p:cNvSpPr>
            <a:spLocks noChangeArrowheads="1"/>
          </p:cNvSpPr>
          <p:nvPr/>
        </p:nvSpPr>
        <p:spPr bwMode="auto">
          <a:xfrm>
            <a:off x="1536124" y="2322161"/>
            <a:ext cx="1646635" cy="614363"/>
          </a:xfrm>
          <a:prstGeom prst="chevron">
            <a:avLst>
              <a:gd name="adj" fmla="val 38367"/>
            </a:avLst>
          </a:prstGeom>
          <a:solidFill>
            <a:srgbClr val="1B4367"/>
          </a:solidFill>
          <a:ln w="9525">
            <a:solidFill>
              <a:schemeClr val="tx1">
                <a:lumMod val="75000"/>
                <a:lumOff val="25000"/>
              </a:schemeClr>
            </a:solidFill>
          </a:ln>
        </p:spPr>
        <p:txBody>
          <a:bodyPr lIns="68580" tIns="34290" rIns="68580" bIns="34290" anchor="ctr"/>
          <a:lstStyle/>
          <a:p>
            <a:pPr algn="ctr"/>
            <a:r>
              <a:rPr lang="en-US" altLang="zh-CN" b="1" dirty="0" smtClean="0">
                <a:solidFill>
                  <a:schemeClr val="bg1"/>
                </a:solidFill>
              </a:rPr>
              <a:t>Step 1</a:t>
            </a:r>
            <a:endParaRPr lang="en-US" altLang="zh-CN" b="1" dirty="0" smtClean="0">
              <a:solidFill>
                <a:schemeClr val="bg1"/>
              </a:solidFill>
            </a:endParaRPr>
          </a:p>
        </p:txBody>
      </p:sp>
      <p:sp>
        <p:nvSpPr>
          <p:cNvPr id="34" name="燕尾形 13"/>
          <p:cNvSpPr>
            <a:spLocks noChangeArrowheads="1"/>
          </p:cNvSpPr>
          <p:nvPr/>
        </p:nvSpPr>
        <p:spPr bwMode="auto">
          <a:xfrm>
            <a:off x="3028681" y="2322161"/>
            <a:ext cx="1646635" cy="614363"/>
          </a:xfrm>
          <a:prstGeom prst="chevron">
            <a:avLst>
              <a:gd name="adj" fmla="val 38367"/>
            </a:avLst>
          </a:prstGeom>
          <a:solidFill>
            <a:srgbClr val="1B4367"/>
          </a:solidFill>
          <a:ln w="9525">
            <a:solidFill>
              <a:schemeClr val="tx1">
                <a:lumMod val="75000"/>
                <a:lumOff val="25000"/>
              </a:schemeClr>
            </a:solidFill>
          </a:ln>
        </p:spPr>
        <p:txBody>
          <a:bodyPr lIns="68580" tIns="34290" rIns="68580" bIns="34290" anchor="ctr"/>
          <a:lstStyle/>
          <a:p>
            <a:pPr algn="ctr"/>
            <a:r>
              <a:rPr lang="en-US" altLang="zh-CN" b="1" dirty="0">
                <a:solidFill>
                  <a:schemeClr val="bg1"/>
                </a:solidFill>
              </a:rPr>
              <a:t>Step 2</a:t>
            </a:r>
            <a:endParaRPr lang="en-US" altLang="zh-CN" b="1" dirty="0">
              <a:solidFill>
                <a:schemeClr val="bg1"/>
              </a:solidFill>
            </a:endParaRPr>
          </a:p>
        </p:txBody>
      </p:sp>
      <p:sp>
        <p:nvSpPr>
          <p:cNvPr id="35" name="燕尾形 14"/>
          <p:cNvSpPr>
            <a:spLocks noChangeArrowheads="1"/>
          </p:cNvSpPr>
          <p:nvPr/>
        </p:nvSpPr>
        <p:spPr bwMode="auto">
          <a:xfrm>
            <a:off x="4516300" y="2322161"/>
            <a:ext cx="1646634" cy="614363"/>
          </a:xfrm>
          <a:prstGeom prst="chevron">
            <a:avLst>
              <a:gd name="adj" fmla="val 38367"/>
            </a:avLst>
          </a:prstGeom>
          <a:solidFill>
            <a:srgbClr val="1B4367"/>
          </a:solidFill>
          <a:ln w="9525">
            <a:solidFill>
              <a:schemeClr val="tx1">
                <a:lumMod val="75000"/>
                <a:lumOff val="25000"/>
              </a:schemeClr>
            </a:solidFill>
          </a:ln>
        </p:spPr>
        <p:txBody>
          <a:bodyPr lIns="68580" tIns="34290" rIns="68580" bIns="34290" anchor="ctr"/>
          <a:lstStyle/>
          <a:p>
            <a:pPr algn="ctr"/>
            <a:r>
              <a:rPr lang="en-US" altLang="zh-CN" b="1" dirty="0">
                <a:solidFill>
                  <a:schemeClr val="bg1"/>
                </a:solidFill>
              </a:rPr>
              <a:t>Step 3</a:t>
            </a:r>
            <a:endParaRPr lang="en-US" altLang="zh-CN" b="1" dirty="0">
              <a:solidFill>
                <a:schemeClr val="bg1"/>
              </a:solidFill>
            </a:endParaRPr>
          </a:p>
        </p:txBody>
      </p:sp>
      <p:sp>
        <p:nvSpPr>
          <p:cNvPr id="36" name="燕尾形 15"/>
          <p:cNvSpPr>
            <a:spLocks noChangeArrowheads="1"/>
          </p:cNvSpPr>
          <p:nvPr/>
        </p:nvSpPr>
        <p:spPr bwMode="auto">
          <a:xfrm>
            <a:off x="5997423" y="2322161"/>
            <a:ext cx="1646634" cy="614363"/>
          </a:xfrm>
          <a:prstGeom prst="chevron">
            <a:avLst>
              <a:gd name="adj" fmla="val 38367"/>
            </a:avLst>
          </a:prstGeom>
          <a:solidFill>
            <a:srgbClr val="1B4367"/>
          </a:solidFill>
          <a:ln w="9525">
            <a:solidFill>
              <a:schemeClr val="tx1">
                <a:lumMod val="75000"/>
                <a:lumOff val="25000"/>
              </a:schemeClr>
            </a:solidFill>
          </a:ln>
        </p:spPr>
        <p:txBody>
          <a:bodyPr lIns="68580" tIns="34290" rIns="68580" bIns="34290" anchor="ctr"/>
          <a:lstStyle/>
          <a:p>
            <a:pPr algn="ctr"/>
            <a:r>
              <a:rPr lang="en-US" altLang="zh-CN" b="1" dirty="0">
                <a:solidFill>
                  <a:schemeClr val="bg1"/>
                </a:solidFill>
              </a:rPr>
              <a:t>Final</a:t>
            </a:r>
            <a:endParaRPr lang="en-US" altLang="zh-CN" b="1" dirty="0">
              <a:solidFill>
                <a:schemeClr val="bg1"/>
              </a:solidFill>
            </a:endParaRPr>
          </a:p>
        </p:txBody>
      </p:sp>
      <p:cxnSp>
        <p:nvCxnSpPr>
          <p:cNvPr id="37" name="直接连接符 16"/>
          <p:cNvCxnSpPr>
            <a:cxnSpLocks noChangeShapeType="1"/>
          </p:cNvCxnSpPr>
          <p:nvPr/>
        </p:nvCxnSpPr>
        <p:spPr bwMode="auto">
          <a:xfrm>
            <a:off x="2360036" y="2936524"/>
            <a:ext cx="0" cy="270272"/>
          </a:xfrm>
          <a:prstGeom prst="line">
            <a:avLst/>
          </a:prstGeom>
          <a:noFill/>
          <a:ln w="9525">
            <a:solidFill>
              <a:srgbClr val="1B4367"/>
            </a:solidFill>
            <a:round/>
            <a:tailEnd type="oval" w="med" len="med"/>
          </a:ln>
          <a:extLst>
            <a:ext uri="{909E8E84-426E-40DD-AFC4-6F175D3DCCD1}">
              <a14:hiddenFill xmlns:a14="http://schemas.microsoft.com/office/drawing/2010/main">
                <a:noFill/>
              </a14:hiddenFill>
            </a:ext>
          </a:extLst>
        </p:spPr>
      </p:cxnSp>
      <p:cxnSp>
        <p:nvCxnSpPr>
          <p:cNvPr id="38" name="直接连接符 17"/>
          <p:cNvCxnSpPr>
            <a:cxnSpLocks noChangeShapeType="1"/>
          </p:cNvCxnSpPr>
          <p:nvPr/>
        </p:nvCxnSpPr>
        <p:spPr bwMode="auto">
          <a:xfrm flipV="1">
            <a:off x="3852593" y="2045937"/>
            <a:ext cx="0" cy="270272"/>
          </a:xfrm>
          <a:prstGeom prst="line">
            <a:avLst/>
          </a:prstGeom>
          <a:noFill/>
          <a:ln w="9525">
            <a:solidFill>
              <a:srgbClr val="1B4367"/>
            </a:solidFill>
            <a:round/>
            <a:tailEnd type="oval" w="med" len="med"/>
          </a:ln>
          <a:extLst>
            <a:ext uri="{909E8E84-426E-40DD-AFC4-6F175D3DCCD1}">
              <a14:hiddenFill xmlns:a14="http://schemas.microsoft.com/office/drawing/2010/main">
                <a:noFill/>
              </a14:hiddenFill>
            </a:ext>
          </a:extLst>
        </p:spPr>
      </p:cxnSp>
      <p:cxnSp>
        <p:nvCxnSpPr>
          <p:cNvPr id="39" name="直接连接符 18"/>
          <p:cNvCxnSpPr>
            <a:cxnSpLocks noChangeShapeType="1"/>
          </p:cNvCxnSpPr>
          <p:nvPr/>
        </p:nvCxnSpPr>
        <p:spPr bwMode="auto">
          <a:xfrm>
            <a:off x="5339022" y="2936524"/>
            <a:ext cx="0" cy="270272"/>
          </a:xfrm>
          <a:prstGeom prst="line">
            <a:avLst/>
          </a:prstGeom>
          <a:noFill/>
          <a:ln w="9525">
            <a:solidFill>
              <a:srgbClr val="1B4367"/>
            </a:solidFill>
            <a:round/>
            <a:tailEnd type="oval" w="med" len="med"/>
          </a:ln>
          <a:extLst>
            <a:ext uri="{909E8E84-426E-40DD-AFC4-6F175D3DCCD1}">
              <a14:hiddenFill xmlns:a14="http://schemas.microsoft.com/office/drawing/2010/main">
                <a:noFill/>
              </a14:hiddenFill>
            </a:ext>
          </a:extLst>
        </p:spPr>
      </p:cxnSp>
      <p:cxnSp>
        <p:nvCxnSpPr>
          <p:cNvPr id="40" name="直接连接符 19"/>
          <p:cNvCxnSpPr>
            <a:cxnSpLocks noChangeShapeType="1"/>
          </p:cNvCxnSpPr>
          <p:nvPr/>
        </p:nvCxnSpPr>
        <p:spPr bwMode="auto">
          <a:xfrm flipV="1">
            <a:off x="6820144" y="2045937"/>
            <a:ext cx="0" cy="270272"/>
          </a:xfrm>
          <a:prstGeom prst="line">
            <a:avLst/>
          </a:prstGeom>
          <a:noFill/>
          <a:ln w="9525">
            <a:solidFill>
              <a:srgbClr val="1B4367"/>
            </a:solidFill>
            <a:round/>
            <a:tailEnd type="oval" w="med" len="med"/>
          </a:ln>
          <a:extLst>
            <a:ext uri="{909E8E84-426E-40DD-AFC4-6F175D3DCCD1}">
              <a14:hiddenFill xmlns:a14="http://schemas.microsoft.com/office/drawing/2010/main">
                <a:noFill/>
              </a14:hiddenFill>
            </a:ext>
          </a:extLst>
        </p:spPr>
      </p:cxnSp>
      <p:sp>
        <p:nvSpPr>
          <p:cNvPr id="41" name="TextBox 1210"/>
          <p:cNvSpPr/>
          <p:nvPr/>
        </p:nvSpPr>
        <p:spPr>
          <a:xfrm>
            <a:off x="1011948" y="3279829"/>
            <a:ext cx="2722880" cy="283845"/>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ctr"/>
            <a:r>
              <a:rPr lang="en-US" altLang="zh-CN" b="1" dirty="0" smtClean="0">
                <a:solidFill>
                  <a:srgbClr val="1B4367"/>
                </a:solidFill>
                <a:cs typeface="+mn-ea"/>
                <a:sym typeface="+mn-lt"/>
              </a:rPr>
              <a:t>Remove outliers of listing data</a:t>
            </a:r>
            <a:endParaRPr lang="en-US" altLang="zh-CN" b="1" dirty="0" smtClean="0">
              <a:solidFill>
                <a:srgbClr val="1B4367"/>
              </a:solidFill>
              <a:cs typeface="+mn-ea"/>
              <a:sym typeface="+mn-lt"/>
            </a:endParaRPr>
          </a:p>
        </p:txBody>
      </p:sp>
      <p:sp>
        <p:nvSpPr>
          <p:cNvPr id="42" name="文本框 8"/>
          <p:cNvSpPr txBox="1"/>
          <p:nvPr/>
        </p:nvSpPr>
        <p:spPr>
          <a:xfrm>
            <a:off x="1012190" y="3555365"/>
            <a:ext cx="2722880" cy="1607185"/>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68580" tIns="34290" rIns="68580" bIns="34290" rtlCol="0">
            <a:spAutoFit/>
          </a:bodyPr>
          <a:lstStyle/>
          <a:p>
            <a:pPr algn="l">
              <a:lnSpc>
                <a:spcPts val="1500"/>
              </a:lnSpc>
            </a:pPr>
            <a:r>
              <a:rPr lang="en-US" altLang="zh-CN" sz="900" dirty="0">
                <a:solidFill>
                  <a:schemeClr val="tx1">
                    <a:lumMod val="75000"/>
                    <a:lumOff val="25000"/>
                  </a:schemeClr>
                </a:solidFill>
                <a:cs typeface="+mn-ea"/>
                <a:sym typeface="+mn-lt"/>
              </a:rPr>
              <a:t>1. Delect the listings that are under test, delisted and not rent (24)</a:t>
            </a:r>
            <a:endParaRPr lang="en-US" altLang="zh-CN" sz="1000" dirty="0">
              <a:solidFill>
                <a:schemeClr val="tx1">
                  <a:lumMod val="75000"/>
                  <a:lumOff val="25000"/>
                </a:schemeClr>
              </a:solidFill>
              <a:cs typeface="+mn-ea"/>
              <a:sym typeface="+mn-lt"/>
            </a:endParaRPr>
          </a:p>
          <a:p>
            <a:pPr algn="l">
              <a:lnSpc>
                <a:spcPts val="1500"/>
              </a:lnSpc>
            </a:pPr>
            <a:r>
              <a:rPr lang="en-US" altLang="zh-CN" sz="700" dirty="0">
                <a:solidFill>
                  <a:schemeClr val="bg1">
                    <a:lumMod val="65000"/>
                  </a:schemeClr>
                </a:solidFill>
                <a:cs typeface="+mn-ea"/>
                <a:sym typeface="+mn-lt"/>
              </a:rPr>
              <a:t>Operation: View the descriptions of the listings and find the key words.</a:t>
            </a:r>
            <a:endParaRPr lang="en-US" altLang="zh-CN" sz="700" dirty="0">
              <a:solidFill>
                <a:schemeClr val="bg1">
                  <a:lumMod val="65000"/>
                </a:schemeClr>
              </a:solidFill>
              <a:cs typeface="+mn-ea"/>
              <a:sym typeface="+mn-lt"/>
            </a:endParaRPr>
          </a:p>
          <a:p>
            <a:pPr algn="l">
              <a:lnSpc>
                <a:spcPts val="1500"/>
              </a:lnSpc>
            </a:pPr>
            <a:r>
              <a:rPr lang="en-US" altLang="zh-CN" sz="900" dirty="0">
                <a:solidFill>
                  <a:schemeClr val="tx1">
                    <a:lumMod val="75000"/>
                    <a:lumOff val="25000"/>
                  </a:schemeClr>
                </a:solidFill>
                <a:cs typeface="+mn-ea"/>
                <a:sym typeface="+mn-lt"/>
              </a:rPr>
              <a:t>2. Remove the unnormal listings based on price(4)</a:t>
            </a:r>
            <a:endParaRPr lang="en-US" altLang="zh-CN" sz="900" dirty="0">
              <a:solidFill>
                <a:schemeClr val="tx1">
                  <a:lumMod val="75000"/>
                  <a:lumOff val="25000"/>
                </a:schemeClr>
              </a:solidFill>
              <a:cs typeface="+mn-ea"/>
              <a:sym typeface="+mn-lt"/>
            </a:endParaRPr>
          </a:p>
          <a:p>
            <a:pPr algn="l">
              <a:lnSpc>
                <a:spcPts val="1500"/>
              </a:lnSpc>
            </a:pPr>
            <a:r>
              <a:rPr lang="en-US" altLang="zh-CN" sz="700" dirty="0">
                <a:solidFill>
                  <a:schemeClr val="bg1">
                    <a:lumMod val="65000"/>
                  </a:schemeClr>
                </a:solidFill>
                <a:cs typeface="+mn-ea"/>
                <a:sym typeface="+mn-lt"/>
              </a:rPr>
              <a:t>Operation: Delect the listings with price lower than 10 or higher than 990k. </a:t>
            </a:r>
            <a:endParaRPr lang="en-US" altLang="zh-CN" sz="900" dirty="0">
              <a:solidFill>
                <a:schemeClr val="tx1">
                  <a:lumMod val="75000"/>
                  <a:lumOff val="25000"/>
                </a:schemeClr>
              </a:solidFill>
              <a:cs typeface="+mn-ea"/>
              <a:sym typeface="+mn-lt"/>
            </a:endParaRPr>
          </a:p>
        </p:txBody>
      </p:sp>
      <p:sp>
        <p:nvSpPr>
          <p:cNvPr id="43" name="TextBox 1210"/>
          <p:cNvSpPr/>
          <p:nvPr/>
        </p:nvSpPr>
        <p:spPr>
          <a:xfrm>
            <a:off x="2274716" y="998002"/>
            <a:ext cx="3199130" cy="283845"/>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ctr"/>
            <a:r>
              <a:rPr lang="en-US" altLang="zh-CN" b="1" dirty="0" smtClean="0">
                <a:solidFill>
                  <a:srgbClr val="1B4367"/>
                </a:solidFill>
                <a:cs typeface="+mn-ea"/>
                <a:sym typeface="+mn-lt"/>
              </a:rPr>
              <a:t>Standardization and data correction</a:t>
            </a:r>
            <a:endParaRPr lang="en-US" altLang="zh-CN" b="1" dirty="0" smtClean="0">
              <a:solidFill>
                <a:srgbClr val="1B4367"/>
              </a:solidFill>
              <a:cs typeface="+mn-ea"/>
              <a:sym typeface="+mn-lt"/>
            </a:endParaRPr>
          </a:p>
        </p:txBody>
      </p:sp>
      <p:sp>
        <p:nvSpPr>
          <p:cNvPr id="44" name="文本框 8"/>
          <p:cNvSpPr txBox="1"/>
          <p:nvPr/>
        </p:nvSpPr>
        <p:spPr>
          <a:xfrm>
            <a:off x="2837503" y="1273593"/>
            <a:ext cx="2073556" cy="837565"/>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68580" tIns="34290" rIns="68580" bIns="34290" rtlCol="0">
            <a:spAutoFit/>
          </a:bodyPr>
          <a:lstStyle/>
          <a:p>
            <a:pPr algn="l">
              <a:lnSpc>
                <a:spcPts val="1500"/>
              </a:lnSpc>
            </a:pPr>
            <a:r>
              <a:rPr lang="en-US" altLang="zh-CN" sz="1000" dirty="0">
                <a:solidFill>
                  <a:schemeClr val="tx1">
                    <a:lumMod val="75000"/>
                    <a:lumOff val="25000"/>
                  </a:schemeClr>
                </a:solidFill>
                <a:cs typeface="+mn-ea"/>
                <a:sym typeface="+mn-lt"/>
              </a:rPr>
              <a:t>Change the categorical variables into standard format.</a:t>
            </a:r>
            <a:endParaRPr lang="en-US" altLang="zh-CN" sz="1000" dirty="0">
              <a:solidFill>
                <a:schemeClr val="tx1">
                  <a:lumMod val="75000"/>
                  <a:lumOff val="25000"/>
                </a:schemeClr>
              </a:solidFill>
              <a:cs typeface="+mn-ea"/>
              <a:sym typeface="+mn-lt"/>
            </a:endParaRPr>
          </a:p>
          <a:p>
            <a:pPr algn="l">
              <a:lnSpc>
                <a:spcPts val="1500"/>
              </a:lnSpc>
            </a:pPr>
            <a:r>
              <a:rPr lang="en-US" altLang="zh-CN" sz="700" dirty="0">
                <a:solidFill>
                  <a:schemeClr val="bg1">
                    <a:lumMod val="65000"/>
                  </a:schemeClr>
                </a:solidFill>
                <a:cs typeface="+mn-ea"/>
                <a:sym typeface="+mn-lt"/>
              </a:rPr>
              <a:t>Operation: change “neighbourhood”into English</a:t>
            </a:r>
            <a:endParaRPr lang="en-US" altLang="zh-CN" sz="700" dirty="0">
              <a:solidFill>
                <a:schemeClr val="bg1">
                  <a:lumMod val="65000"/>
                </a:schemeClr>
              </a:solidFill>
              <a:cs typeface="+mn-ea"/>
              <a:sym typeface="+mn-lt"/>
            </a:endParaRPr>
          </a:p>
        </p:txBody>
      </p:sp>
      <p:sp>
        <p:nvSpPr>
          <p:cNvPr id="47" name="TextBox 1210"/>
          <p:cNvSpPr/>
          <p:nvPr/>
        </p:nvSpPr>
        <p:spPr>
          <a:xfrm>
            <a:off x="4232754" y="3279829"/>
            <a:ext cx="2207260" cy="499110"/>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ctr"/>
            <a:r>
              <a:rPr lang="en-US" altLang="zh-CN" b="1" dirty="0" smtClean="0">
                <a:solidFill>
                  <a:srgbClr val="1B4367"/>
                </a:solidFill>
                <a:cs typeface="+mn-ea"/>
                <a:sym typeface="+mn-lt"/>
              </a:rPr>
              <a:t>Define new variables to </a:t>
            </a:r>
            <a:endParaRPr lang="en-US" altLang="zh-CN" b="1" dirty="0" smtClean="0">
              <a:solidFill>
                <a:srgbClr val="1B4367"/>
              </a:solidFill>
              <a:cs typeface="+mn-ea"/>
              <a:sym typeface="+mn-lt"/>
            </a:endParaRPr>
          </a:p>
          <a:p>
            <a:pPr lvl="0" algn="ctr"/>
            <a:r>
              <a:rPr lang="en-US" altLang="zh-CN" b="1" dirty="0" smtClean="0">
                <a:solidFill>
                  <a:srgbClr val="1B4367"/>
                </a:solidFill>
                <a:cs typeface="+mn-ea"/>
                <a:sym typeface="+mn-lt"/>
              </a:rPr>
              <a:t>be used in analysis</a:t>
            </a:r>
            <a:endParaRPr lang="en-US" altLang="zh-CN" b="1" dirty="0">
              <a:solidFill>
                <a:srgbClr val="1B4367"/>
              </a:solidFill>
              <a:cs typeface="+mn-ea"/>
              <a:sym typeface="+mn-lt"/>
            </a:endParaRPr>
          </a:p>
        </p:txBody>
      </p:sp>
      <p:sp>
        <p:nvSpPr>
          <p:cNvPr id="49" name="TextBox 1210"/>
          <p:cNvSpPr/>
          <p:nvPr/>
        </p:nvSpPr>
        <p:spPr>
          <a:xfrm>
            <a:off x="5655219" y="998002"/>
            <a:ext cx="2341245" cy="714375"/>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ctr"/>
            <a:r>
              <a:rPr lang="en-US" altLang="zh-CN" b="1" dirty="0" smtClean="0">
                <a:solidFill>
                  <a:srgbClr val="1B4367"/>
                </a:solidFill>
                <a:cs typeface="+mn-ea"/>
                <a:sym typeface="+mn-lt"/>
              </a:rPr>
              <a:t>Select variables and deal </a:t>
            </a:r>
            <a:endParaRPr lang="en-US" altLang="zh-CN" b="1" dirty="0" smtClean="0">
              <a:solidFill>
                <a:srgbClr val="1B4367"/>
              </a:solidFill>
              <a:cs typeface="+mn-ea"/>
              <a:sym typeface="+mn-lt"/>
            </a:endParaRPr>
          </a:p>
          <a:p>
            <a:pPr lvl="0" algn="ctr"/>
            <a:r>
              <a:rPr lang="en-US" altLang="zh-CN" b="1" dirty="0" smtClean="0">
                <a:solidFill>
                  <a:srgbClr val="1B4367"/>
                </a:solidFill>
                <a:cs typeface="+mn-ea"/>
                <a:sym typeface="+mn-lt"/>
              </a:rPr>
              <a:t>with missing values</a:t>
            </a:r>
            <a:endParaRPr lang="en-US" altLang="zh-CN" b="1" dirty="0">
              <a:solidFill>
                <a:srgbClr val="1B4367"/>
              </a:solidFill>
              <a:cs typeface="+mn-ea"/>
              <a:sym typeface="+mn-lt"/>
            </a:endParaRPr>
          </a:p>
          <a:p>
            <a:pPr lvl="0" algn="ctr"/>
            <a:endParaRPr lang="en-US" altLang="zh-CN" b="1" dirty="0">
              <a:solidFill>
                <a:srgbClr val="1B4367"/>
              </a:solidFill>
              <a:cs typeface="+mn-ea"/>
              <a:sym typeface="+mn-lt"/>
            </a:endParaRPr>
          </a:p>
        </p:txBody>
      </p:sp>
      <p:sp>
        <p:nvSpPr>
          <p:cNvPr id="50" name="文本框 8"/>
          <p:cNvSpPr txBox="1"/>
          <p:nvPr/>
        </p:nvSpPr>
        <p:spPr>
          <a:xfrm>
            <a:off x="5339080" y="1525905"/>
            <a:ext cx="2981960" cy="452755"/>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68580" tIns="34290" rIns="68580" bIns="34290" rtlCol="0">
            <a:spAutoFit/>
          </a:bodyPr>
          <a:lstStyle/>
          <a:p>
            <a:pPr algn="ctr">
              <a:lnSpc>
                <a:spcPts val="1500"/>
              </a:lnSpc>
            </a:pPr>
            <a:r>
              <a:rPr lang="en-US" altLang="zh-CN" sz="1000" dirty="0">
                <a:solidFill>
                  <a:schemeClr val="tx1">
                    <a:lumMod val="75000"/>
                    <a:lumOff val="25000"/>
                  </a:schemeClr>
                </a:solidFill>
                <a:cs typeface="+mn-ea"/>
                <a:sym typeface="+mn-lt"/>
              </a:rPr>
              <a:t>14 variables and 24998 listings</a:t>
            </a:r>
            <a:endParaRPr lang="en-US" altLang="zh-CN" sz="1000" dirty="0">
              <a:solidFill>
                <a:schemeClr val="tx1">
                  <a:lumMod val="75000"/>
                  <a:lumOff val="25000"/>
                </a:schemeClr>
              </a:solidFill>
              <a:cs typeface="+mn-ea"/>
              <a:sym typeface="+mn-lt"/>
            </a:endParaRPr>
          </a:p>
          <a:p>
            <a:pPr algn="ctr">
              <a:lnSpc>
                <a:spcPts val="1500"/>
              </a:lnSpc>
            </a:pPr>
            <a:r>
              <a:rPr lang="en-US" altLang="zh-CN" sz="1000" dirty="0">
                <a:solidFill>
                  <a:schemeClr val="tx1">
                    <a:lumMod val="75000"/>
                    <a:lumOff val="25000"/>
                  </a:schemeClr>
                </a:solidFill>
                <a:cs typeface="+mn-ea"/>
                <a:sym typeface="+mn-lt"/>
              </a:rPr>
              <a:t> are selected to do future analysis.</a:t>
            </a:r>
            <a:endParaRPr lang="en-US" altLang="zh-CN" sz="1000" dirty="0">
              <a:solidFill>
                <a:schemeClr val="tx1">
                  <a:lumMod val="75000"/>
                  <a:lumOff val="25000"/>
                </a:schemeClr>
              </a:solidFill>
              <a:cs typeface="+mn-ea"/>
              <a:sym typeface="+mn-lt"/>
            </a:endParaRPr>
          </a:p>
        </p:txBody>
      </p:sp>
      <p:cxnSp>
        <p:nvCxnSpPr>
          <p:cNvPr id="20" name="直接连接符 19"/>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 name="文本框 8"/>
          <p:cNvSpPr txBox="1"/>
          <p:nvPr/>
        </p:nvSpPr>
        <p:spPr>
          <a:xfrm>
            <a:off x="4038600" y="3778885"/>
            <a:ext cx="2781300" cy="1222375"/>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68580" tIns="34290" rIns="68580" bIns="34290" rtlCol="0">
            <a:spAutoFit/>
          </a:bodyPr>
          <a:p>
            <a:pPr algn="l">
              <a:lnSpc>
                <a:spcPts val="1500"/>
              </a:lnSpc>
            </a:pPr>
            <a:r>
              <a:rPr lang="en-US" altLang="zh-CN" sz="1000" dirty="0">
                <a:solidFill>
                  <a:schemeClr val="tx1">
                    <a:lumMod val="75000"/>
                    <a:lumOff val="25000"/>
                  </a:schemeClr>
                </a:solidFill>
                <a:cs typeface="+mn-ea"/>
                <a:sym typeface="+mn-lt"/>
              </a:rPr>
              <a:t>1. host type: calculated_host_listings_count</a:t>
            </a:r>
            <a:endParaRPr lang="en-US" altLang="zh-CN" sz="1000" dirty="0">
              <a:solidFill>
                <a:schemeClr val="tx1">
                  <a:lumMod val="75000"/>
                  <a:lumOff val="25000"/>
                </a:schemeClr>
              </a:solidFill>
              <a:cs typeface="+mn-ea"/>
              <a:sym typeface="+mn-lt"/>
            </a:endParaRPr>
          </a:p>
          <a:p>
            <a:pPr algn="l">
              <a:lnSpc>
                <a:spcPts val="1500"/>
              </a:lnSpc>
            </a:pPr>
            <a:r>
              <a:rPr lang="en-US" altLang="zh-CN" sz="700" dirty="0">
                <a:solidFill>
                  <a:schemeClr val="bg1">
                    <a:lumMod val="65000"/>
                  </a:schemeClr>
                </a:solidFill>
                <a:cs typeface="+mn-ea"/>
                <a:sym typeface="+mn-lt"/>
              </a:rPr>
              <a:t>Personal: &lt;5; Small scale company:(5,20]; Medium scale company: (20,100]; Large scale company: &gt;100.</a:t>
            </a:r>
            <a:endParaRPr lang="en-US" altLang="zh-CN" sz="700" dirty="0">
              <a:solidFill>
                <a:schemeClr val="bg1">
                  <a:lumMod val="65000"/>
                </a:schemeClr>
              </a:solidFill>
              <a:cs typeface="+mn-ea"/>
              <a:sym typeface="+mn-lt"/>
            </a:endParaRPr>
          </a:p>
          <a:p>
            <a:pPr algn="l">
              <a:lnSpc>
                <a:spcPts val="1500"/>
              </a:lnSpc>
            </a:pPr>
            <a:r>
              <a:rPr lang="en-US" altLang="zh-CN" sz="1000" dirty="0">
                <a:solidFill>
                  <a:schemeClr val="tx1">
                    <a:lumMod val="75000"/>
                    <a:lumOff val="25000"/>
                  </a:schemeClr>
                </a:solidFill>
                <a:cs typeface="+mn-ea"/>
                <a:sym typeface="+mn-lt"/>
              </a:rPr>
              <a:t>2. Availability: availability_365</a:t>
            </a:r>
            <a:endParaRPr lang="en-US" altLang="zh-CN" sz="700" dirty="0">
              <a:solidFill>
                <a:schemeClr val="bg1">
                  <a:lumMod val="65000"/>
                </a:schemeClr>
              </a:solidFill>
              <a:cs typeface="+mn-ea"/>
              <a:sym typeface="+mn-lt"/>
            </a:endParaRPr>
          </a:p>
          <a:p>
            <a:pPr algn="l">
              <a:lnSpc>
                <a:spcPts val="1500"/>
              </a:lnSpc>
            </a:pPr>
            <a:r>
              <a:rPr lang="en-US" altLang="zh-CN" sz="700" dirty="0">
                <a:solidFill>
                  <a:schemeClr val="bg1">
                    <a:lumMod val="65000"/>
                  </a:schemeClr>
                </a:solidFill>
                <a:cs typeface="+mn-ea"/>
                <a:sym typeface="+mn-lt"/>
              </a:rPr>
              <a:t>highly available: the listing is available for more than 60 days per year; lowly available: the rest.</a:t>
            </a:r>
            <a:endParaRPr lang="en-US" altLang="zh-CN" sz="1000" dirty="0">
              <a:solidFill>
                <a:schemeClr val="tx1">
                  <a:lumMod val="75000"/>
                  <a:lumOff val="25000"/>
                </a:schemeClr>
              </a:solidFill>
              <a:cs typeface="+mn-ea"/>
              <a:sym typeface="+mn-lt"/>
            </a:endParaRPr>
          </a:p>
        </p:txBody>
      </p:sp>
      <p:sp>
        <p:nvSpPr>
          <p:cNvPr id="3" name="文本框 8"/>
          <p:cNvSpPr txBox="1"/>
          <p:nvPr/>
        </p:nvSpPr>
        <p:spPr>
          <a:xfrm>
            <a:off x="6868160" y="3778885"/>
            <a:ext cx="2073910" cy="837565"/>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68580" tIns="34290" rIns="68580" bIns="34290" rtlCol="0">
            <a:spAutoFit/>
          </a:bodyPr>
          <a:p>
            <a:pPr algn="l">
              <a:lnSpc>
                <a:spcPts val="1500"/>
              </a:lnSpc>
            </a:pPr>
            <a:r>
              <a:rPr lang="en-US" altLang="zh-CN" sz="1000" dirty="0">
                <a:solidFill>
                  <a:schemeClr val="tx1">
                    <a:lumMod val="75000"/>
                    <a:lumOff val="25000"/>
                  </a:schemeClr>
                </a:solidFill>
                <a:cs typeface="+mn-ea"/>
                <a:sym typeface="+mn-lt"/>
              </a:rPr>
              <a:t>3. Income </a:t>
            </a:r>
            <a:endParaRPr lang="en-US" altLang="zh-CN" sz="1000" dirty="0">
              <a:solidFill>
                <a:schemeClr val="tx1">
                  <a:lumMod val="75000"/>
                  <a:lumOff val="25000"/>
                </a:schemeClr>
              </a:solidFill>
              <a:cs typeface="+mn-ea"/>
              <a:sym typeface="+mn-lt"/>
            </a:endParaRPr>
          </a:p>
          <a:p>
            <a:pPr algn="l">
              <a:lnSpc>
                <a:spcPts val="1500"/>
              </a:lnSpc>
            </a:pPr>
            <a:r>
              <a:rPr lang="en-US" altLang="zh-CN" sz="700" dirty="0">
                <a:solidFill>
                  <a:schemeClr val="bg1">
                    <a:lumMod val="65000"/>
                  </a:schemeClr>
                </a:solidFill>
                <a:cs typeface="+mn-ea"/>
                <a:sym typeface="+mn-lt"/>
              </a:rPr>
              <a:t>The minimum number of days that can be booked * Review per month * Available days per month * Price</a:t>
            </a:r>
            <a:endParaRPr lang="en-US" altLang="zh-CN" sz="1000" dirty="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1"/>
                                        </p:tgtEl>
                                        <p:attrNameLst>
                                          <p:attrName>ppt_y</p:attrName>
                                        </p:attrNameLst>
                                      </p:cBhvr>
                                      <p:tavLst>
                                        <p:tav tm="0">
                                          <p:val>
                                            <p:strVal val="#ppt_y"/>
                                          </p:val>
                                        </p:tav>
                                        <p:tav tm="100000">
                                          <p:val>
                                            <p:strVal val="#ppt_y"/>
                                          </p:val>
                                        </p:tav>
                                      </p:tavLst>
                                    </p:anim>
                                    <p:anim calcmode="lin" valueType="num">
                                      <p:cBhvr>
                                        <p:cTn id="9"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1"/>
                                        </p:tgtEl>
                                      </p:cBhvr>
                                    </p:animEffect>
                                  </p:childTnLst>
                                </p:cTn>
                              </p:par>
                            </p:childTnLst>
                          </p:cTn>
                        </p:par>
                        <p:par>
                          <p:cTn id="12" fill="hold">
                            <p:stCondLst>
                              <p:cond delay="1350"/>
                            </p:stCondLst>
                            <p:childTnLst>
                              <p:par>
                                <p:cTn id="13" presetID="22" presetClass="entr" presetSubtype="8"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300"/>
                                        <p:tgtEl>
                                          <p:spTgt spid="20"/>
                                        </p:tgtEl>
                                      </p:cBhvr>
                                    </p:animEffect>
                                  </p:childTnLst>
                                </p:cTn>
                              </p:par>
                            </p:childTnLst>
                          </p:cTn>
                        </p:par>
                        <p:par>
                          <p:cTn id="16" fill="hold">
                            <p:stCondLst>
                              <p:cond delay="1850"/>
                            </p:stCondLst>
                            <p:childTnLst>
                              <p:par>
                                <p:cTn id="17" presetID="12" presetClass="entr" presetSubtype="8"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p:tgtEl>
                                          <p:spTgt spid="33"/>
                                        </p:tgtEl>
                                        <p:attrNameLst>
                                          <p:attrName>ppt_x</p:attrName>
                                        </p:attrNameLst>
                                      </p:cBhvr>
                                      <p:tavLst>
                                        <p:tav tm="0">
                                          <p:val>
                                            <p:strVal val="#ppt_x-#ppt_w*1.125000"/>
                                          </p:val>
                                        </p:tav>
                                        <p:tav tm="100000">
                                          <p:val>
                                            <p:strVal val="#ppt_x"/>
                                          </p:val>
                                        </p:tav>
                                      </p:tavLst>
                                    </p:anim>
                                    <p:animEffect transition="in" filter="wipe(right)">
                                      <p:cBhvr>
                                        <p:cTn id="20" dur="500"/>
                                        <p:tgtEl>
                                          <p:spTgt spid="33"/>
                                        </p:tgtEl>
                                      </p:cBhvr>
                                    </p:animEffect>
                                  </p:childTnLst>
                                </p:cTn>
                              </p:par>
                            </p:childTnLst>
                          </p:cTn>
                        </p:par>
                        <p:par>
                          <p:cTn id="21" fill="hold">
                            <p:stCondLst>
                              <p:cond delay="2350"/>
                            </p:stCondLst>
                            <p:childTnLst>
                              <p:par>
                                <p:cTn id="22" presetID="22" presetClass="entr" presetSubtype="1" fill="hold" nodeType="after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wipe(up)">
                                      <p:cBhvr>
                                        <p:cTn id="24" dur="500"/>
                                        <p:tgtEl>
                                          <p:spTgt spid="37"/>
                                        </p:tgtEl>
                                      </p:cBhvr>
                                    </p:animEffect>
                                  </p:childTnLst>
                                </p:cTn>
                              </p:par>
                            </p:childTnLst>
                          </p:cTn>
                        </p:par>
                        <p:par>
                          <p:cTn id="25" fill="hold">
                            <p:stCondLst>
                              <p:cond delay="2850"/>
                            </p:stCondLst>
                            <p:childTnLst>
                              <p:par>
                                <p:cTn id="26" presetID="2" presetClass="entr" presetSubtype="4" fill="hold" grpId="0" nodeType="afterEffect">
                                  <p:stCondLst>
                                    <p:cond delay="0"/>
                                  </p:stCondLst>
                                  <p:childTnLst>
                                    <p:set>
                                      <p:cBhvr>
                                        <p:cTn id="27" dur="1" fill="hold">
                                          <p:stCondLst>
                                            <p:cond delay="0"/>
                                          </p:stCondLst>
                                        </p:cTn>
                                        <p:tgtEl>
                                          <p:spTgt spid="41"/>
                                        </p:tgtEl>
                                        <p:attrNameLst>
                                          <p:attrName>style.visibility</p:attrName>
                                        </p:attrNameLst>
                                      </p:cBhvr>
                                      <p:to>
                                        <p:strVal val="visible"/>
                                      </p:to>
                                    </p:set>
                                    <p:anim calcmode="lin" valueType="num">
                                      <p:cBhvr additive="base">
                                        <p:cTn id="28" dur="500" fill="hold"/>
                                        <p:tgtEl>
                                          <p:spTgt spid="41"/>
                                        </p:tgtEl>
                                        <p:attrNameLst>
                                          <p:attrName>ppt_x</p:attrName>
                                        </p:attrNameLst>
                                      </p:cBhvr>
                                      <p:tavLst>
                                        <p:tav tm="0">
                                          <p:val>
                                            <p:strVal val="#ppt_x"/>
                                          </p:val>
                                        </p:tav>
                                        <p:tav tm="100000">
                                          <p:val>
                                            <p:strVal val="#ppt_x"/>
                                          </p:val>
                                        </p:tav>
                                      </p:tavLst>
                                    </p:anim>
                                    <p:anim calcmode="lin" valueType="num">
                                      <p:cBhvr additive="base">
                                        <p:cTn id="29" dur="500" fill="hold"/>
                                        <p:tgtEl>
                                          <p:spTgt spid="41"/>
                                        </p:tgtEl>
                                        <p:attrNameLst>
                                          <p:attrName>ppt_y</p:attrName>
                                        </p:attrNameLst>
                                      </p:cBhvr>
                                      <p:tavLst>
                                        <p:tav tm="0">
                                          <p:val>
                                            <p:strVal val="1+#ppt_h/2"/>
                                          </p:val>
                                        </p:tav>
                                        <p:tav tm="100000">
                                          <p:val>
                                            <p:strVal val="#ppt_y"/>
                                          </p:val>
                                        </p:tav>
                                      </p:tavLst>
                                    </p:anim>
                                  </p:childTnLst>
                                </p:cTn>
                              </p:par>
                            </p:childTnLst>
                          </p:cTn>
                        </p:par>
                        <p:par>
                          <p:cTn id="30" fill="hold">
                            <p:stCondLst>
                              <p:cond delay="3350"/>
                            </p:stCondLst>
                            <p:childTnLst>
                              <p:par>
                                <p:cTn id="31" presetID="2" presetClass="entr" presetSubtype="4" fill="hold" grpId="0" nodeType="afterEffect">
                                  <p:stCondLst>
                                    <p:cond delay="0"/>
                                  </p:stCondLst>
                                  <p:childTnLst>
                                    <p:set>
                                      <p:cBhvr>
                                        <p:cTn id="32" dur="1" fill="hold">
                                          <p:stCondLst>
                                            <p:cond delay="0"/>
                                          </p:stCondLst>
                                        </p:cTn>
                                        <p:tgtEl>
                                          <p:spTgt spid="42"/>
                                        </p:tgtEl>
                                        <p:attrNameLst>
                                          <p:attrName>style.visibility</p:attrName>
                                        </p:attrNameLst>
                                      </p:cBhvr>
                                      <p:to>
                                        <p:strVal val="visible"/>
                                      </p:to>
                                    </p:set>
                                    <p:anim calcmode="lin" valueType="num">
                                      <p:cBhvr additive="base">
                                        <p:cTn id="33" dur="500" fill="hold"/>
                                        <p:tgtEl>
                                          <p:spTgt spid="42"/>
                                        </p:tgtEl>
                                        <p:attrNameLst>
                                          <p:attrName>ppt_x</p:attrName>
                                        </p:attrNameLst>
                                      </p:cBhvr>
                                      <p:tavLst>
                                        <p:tav tm="0">
                                          <p:val>
                                            <p:strVal val="#ppt_x"/>
                                          </p:val>
                                        </p:tav>
                                        <p:tav tm="100000">
                                          <p:val>
                                            <p:strVal val="#ppt_x"/>
                                          </p:val>
                                        </p:tav>
                                      </p:tavLst>
                                    </p:anim>
                                    <p:anim calcmode="lin" valueType="num">
                                      <p:cBhvr additive="base">
                                        <p:cTn id="34" dur="500" fill="hold"/>
                                        <p:tgtEl>
                                          <p:spTgt spid="42"/>
                                        </p:tgtEl>
                                        <p:attrNameLst>
                                          <p:attrName>ppt_y</p:attrName>
                                        </p:attrNameLst>
                                      </p:cBhvr>
                                      <p:tavLst>
                                        <p:tav tm="0">
                                          <p:val>
                                            <p:strVal val="1+#ppt_h/2"/>
                                          </p:val>
                                        </p:tav>
                                        <p:tav tm="100000">
                                          <p:val>
                                            <p:strVal val="#ppt_y"/>
                                          </p:val>
                                        </p:tav>
                                      </p:tavLst>
                                    </p:anim>
                                  </p:childTnLst>
                                </p:cTn>
                              </p:par>
                            </p:childTnLst>
                          </p:cTn>
                        </p:par>
                        <p:par>
                          <p:cTn id="35" fill="hold">
                            <p:stCondLst>
                              <p:cond delay="3850"/>
                            </p:stCondLst>
                            <p:childTnLst>
                              <p:par>
                                <p:cTn id="36" presetID="12" presetClass="entr" presetSubtype="8" fill="hold" grpId="0" nodeType="afterEffect">
                                  <p:stCondLst>
                                    <p:cond delay="0"/>
                                  </p:stCondLst>
                                  <p:childTnLst>
                                    <p:set>
                                      <p:cBhvr>
                                        <p:cTn id="37" dur="1" fill="hold">
                                          <p:stCondLst>
                                            <p:cond delay="0"/>
                                          </p:stCondLst>
                                        </p:cTn>
                                        <p:tgtEl>
                                          <p:spTgt spid="34"/>
                                        </p:tgtEl>
                                        <p:attrNameLst>
                                          <p:attrName>style.visibility</p:attrName>
                                        </p:attrNameLst>
                                      </p:cBhvr>
                                      <p:to>
                                        <p:strVal val="visible"/>
                                      </p:to>
                                    </p:set>
                                    <p:anim calcmode="lin" valueType="num">
                                      <p:cBhvr additive="base">
                                        <p:cTn id="38" dur="500"/>
                                        <p:tgtEl>
                                          <p:spTgt spid="34"/>
                                        </p:tgtEl>
                                        <p:attrNameLst>
                                          <p:attrName>ppt_x</p:attrName>
                                        </p:attrNameLst>
                                      </p:cBhvr>
                                      <p:tavLst>
                                        <p:tav tm="0">
                                          <p:val>
                                            <p:strVal val="#ppt_x-#ppt_w*1.125000"/>
                                          </p:val>
                                        </p:tav>
                                        <p:tav tm="100000">
                                          <p:val>
                                            <p:strVal val="#ppt_x"/>
                                          </p:val>
                                        </p:tav>
                                      </p:tavLst>
                                    </p:anim>
                                    <p:animEffect transition="in" filter="wipe(right)">
                                      <p:cBhvr>
                                        <p:cTn id="39" dur="500"/>
                                        <p:tgtEl>
                                          <p:spTgt spid="34"/>
                                        </p:tgtEl>
                                      </p:cBhvr>
                                    </p:animEffect>
                                  </p:childTnLst>
                                </p:cTn>
                              </p:par>
                            </p:childTnLst>
                          </p:cTn>
                        </p:par>
                        <p:par>
                          <p:cTn id="40" fill="hold">
                            <p:stCondLst>
                              <p:cond delay="4350"/>
                            </p:stCondLst>
                            <p:childTnLst>
                              <p:par>
                                <p:cTn id="41" presetID="22" presetClass="entr" presetSubtype="4" fill="hold" nodeType="after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wipe(down)">
                                      <p:cBhvr>
                                        <p:cTn id="43" dur="500"/>
                                        <p:tgtEl>
                                          <p:spTgt spid="38"/>
                                        </p:tgtEl>
                                      </p:cBhvr>
                                    </p:animEffect>
                                  </p:childTnLst>
                                </p:cTn>
                              </p:par>
                            </p:childTnLst>
                          </p:cTn>
                        </p:par>
                        <p:par>
                          <p:cTn id="44" fill="hold">
                            <p:stCondLst>
                              <p:cond delay="4850"/>
                            </p:stCondLst>
                            <p:childTnLst>
                              <p:par>
                                <p:cTn id="45" presetID="2" presetClass="entr" presetSubtype="4" fill="hold" grpId="0" nodeType="afterEffect">
                                  <p:stCondLst>
                                    <p:cond delay="0"/>
                                  </p:stCondLst>
                                  <p:childTnLst>
                                    <p:set>
                                      <p:cBhvr>
                                        <p:cTn id="46" dur="1" fill="hold">
                                          <p:stCondLst>
                                            <p:cond delay="0"/>
                                          </p:stCondLst>
                                        </p:cTn>
                                        <p:tgtEl>
                                          <p:spTgt spid="43"/>
                                        </p:tgtEl>
                                        <p:attrNameLst>
                                          <p:attrName>style.visibility</p:attrName>
                                        </p:attrNameLst>
                                      </p:cBhvr>
                                      <p:to>
                                        <p:strVal val="visible"/>
                                      </p:to>
                                    </p:set>
                                    <p:anim calcmode="lin" valueType="num">
                                      <p:cBhvr additive="base">
                                        <p:cTn id="47" dur="500" fill="hold"/>
                                        <p:tgtEl>
                                          <p:spTgt spid="43"/>
                                        </p:tgtEl>
                                        <p:attrNameLst>
                                          <p:attrName>ppt_x</p:attrName>
                                        </p:attrNameLst>
                                      </p:cBhvr>
                                      <p:tavLst>
                                        <p:tav tm="0">
                                          <p:val>
                                            <p:strVal val="#ppt_x"/>
                                          </p:val>
                                        </p:tav>
                                        <p:tav tm="100000">
                                          <p:val>
                                            <p:strVal val="#ppt_x"/>
                                          </p:val>
                                        </p:tav>
                                      </p:tavLst>
                                    </p:anim>
                                    <p:anim calcmode="lin" valueType="num">
                                      <p:cBhvr additive="base">
                                        <p:cTn id="48" dur="500" fill="hold"/>
                                        <p:tgtEl>
                                          <p:spTgt spid="43"/>
                                        </p:tgtEl>
                                        <p:attrNameLst>
                                          <p:attrName>ppt_y</p:attrName>
                                        </p:attrNameLst>
                                      </p:cBhvr>
                                      <p:tavLst>
                                        <p:tav tm="0">
                                          <p:val>
                                            <p:strVal val="1+#ppt_h/2"/>
                                          </p:val>
                                        </p:tav>
                                        <p:tav tm="100000">
                                          <p:val>
                                            <p:strVal val="#ppt_y"/>
                                          </p:val>
                                        </p:tav>
                                      </p:tavLst>
                                    </p:anim>
                                  </p:childTnLst>
                                </p:cTn>
                              </p:par>
                            </p:childTnLst>
                          </p:cTn>
                        </p:par>
                        <p:par>
                          <p:cTn id="49" fill="hold">
                            <p:stCondLst>
                              <p:cond delay="5350"/>
                            </p:stCondLst>
                            <p:childTnLst>
                              <p:par>
                                <p:cTn id="50" presetID="2" presetClass="entr" presetSubtype="4" fill="hold" grpId="0" nodeType="afterEffect">
                                  <p:stCondLst>
                                    <p:cond delay="0"/>
                                  </p:stCondLst>
                                  <p:childTnLst>
                                    <p:set>
                                      <p:cBhvr>
                                        <p:cTn id="51" dur="1" fill="hold">
                                          <p:stCondLst>
                                            <p:cond delay="0"/>
                                          </p:stCondLst>
                                        </p:cTn>
                                        <p:tgtEl>
                                          <p:spTgt spid="44"/>
                                        </p:tgtEl>
                                        <p:attrNameLst>
                                          <p:attrName>style.visibility</p:attrName>
                                        </p:attrNameLst>
                                      </p:cBhvr>
                                      <p:to>
                                        <p:strVal val="visible"/>
                                      </p:to>
                                    </p:set>
                                    <p:anim calcmode="lin" valueType="num">
                                      <p:cBhvr additive="base">
                                        <p:cTn id="52" dur="500" fill="hold"/>
                                        <p:tgtEl>
                                          <p:spTgt spid="44"/>
                                        </p:tgtEl>
                                        <p:attrNameLst>
                                          <p:attrName>ppt_x</p:attrName>
                                        </p:attrNameLst>
                                      </p:cBhvr>
                                      <p:tavLst>
                                        <p:tav tm="0">
                                          <p:val>
                                            <p:strVal val="#ppt_x"/>
                                          </p:val>
                                        </p:tav>
                                        <p:tav tm="100000">
                                          <p:val>
                                            <p:strVal val="#ppt_x"/>
                                          </p:val>
                                        </p:tav>
                                      </p:tavLst>
                                    </p:anim>
                                    <p:anim calcmode="lin" valueType="num">
                                      <p:cBhvr additive="base">
                                        <p:cTn id="53" dur="500" fill="hold"/>
                                        <p:tgtEl>
                                          <p:spTgt spid="44"/>
                                        </p:tgtEl>
                                        <p:attrNameLst>
                                          <p:attrName>ppt_y</p:attrName>
                                        </p:attrNameLst>
                                      </p:cBhvr>
                                      <p:tavLst>
                                        <p:tav tm="0">
                                          <p:val>
                                            <p:strVal val="1+#ppt_h/2"/>
                                          </p:val>
                                        </p:tav>
                                        <p:tav tm="100000">
                                          <p:val>
                                            <p:strVal val="#ppt_y"/>
                                          </p:val>
                                        </p:tav>
                                      </p:tavLst>
                                    </p:anim>
                                  </p:childTnLst>
                                </p:cTn>
                              </p:par>
                            </p:childTnLst>
                          </p:cTn>
                        </p:par>
                        <p:par>
                          <p:cTn id="54" fill="hold">
                            <p:stCondLst>
                              <p:cond delay="5850"/>
                            </p:stCondLst>
                            <p:childTnLst>
                              <p:par>
                                <p:cTn id="55" presetID="12" presetClass="entr" presetSubtype="8" fill="hold" grpId="0" nodeType="afterEffect">
                                  <p:stCondLst>
                                    <p:cond delay="0"/>
                                  </p:stCondLst>
                                  <p:childTnLst>
                                    <p:set>
                                      <p:cBhvr>
                                        <p:cTn id="56" dur="1" fill="hold">
                                          <p:stCondLst>
                                            <p:cond delay="0"/>
                                          </p:stCondLst>
                                        </p:cTn>
                                        <p:tgtEl>
                                          <p:spTgt spid="35"/>
                                        </p:tgtEl>
                                        <p:attrNameLst>
                                          <p:attrName>style.visibility</p:attrName>
                                        </p:attrNameLst>
                                      </p:cBhvr>
                                      <p:to>
                                        <p:strVal val="visible"/>
                                      </p:to>
                                    </p:set>
                                    <p:anim calcmode="lin" valueType="num">
                                      <p:cBhvr additive="base">
                                        <p:cTn id="57" dur="500"/>
                                        <p:tgtEl>
                                          <p:spTgt spid="35"/>
                                        </p:tgtEl>
                                        <p:attrNameLst>
                                          <p:attrName>ppt_x</p:attrName>
                                        </p:attrNameLst>
                                      </p:cBhvr>
                                      <p:tavLst>
                                        <p:tav tm="0">
                                          <p:val>
                                            <p:strVal val="#ppt_x-#ppt_w*1.125000"/>
                                          </p:val>
                                        </p:tav>
                                        <p:tav tm="100000">
                                          <p:val>
                                            <p:strVal val="#ppt_x"/>
                                          </p:val>
                                        </p:tav>
                                      </p:tavLst>
                                    </p:anim>
                                    <p:animEffect transition="in" filter="wipe(right)">
                                      <p:cBhvr>
                                        <p:cTn id="58" dur="500"/>
                                        <p:tgtEl>
                                          <p:spTgt spid="35"/>
                                        </p:tgtEl>
                                      </p:cBhvr>
                                    </p:animEffect>
                                  </p:childTnLst>
                                </p:cTn>
                              </p:par>
                            </p:childTnLst>
                          </p:cTn>
                        </p:par>
                        <p:par>
                          <p:cTn id="59" fill="hold">
                            <p:stCondLst>
                              <p:cond delay="6350"/>
                            </p:stCondLst>
                            <p:childTnLst>
                              <p:par>
                                <p:cTn id="60" presetID="22" presetClass="entr" presetSubtype="1" fill="hold" nodeType="after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wipe(up)">
                                      <p:cBhvr>
                                        <p:cTn id="62" dur="500"/>
                                        <p:tgtEl>
                                          <p:spTgt spid="39"/>
                                        </p:tgtEl>
                                      </p:cBhvr>
                                    </p:animEffect>
                                  </p:childTnLst>
                                </p:cTn>
                              </p:par>
                            </p:childTnLst>
                          </p:cTn>
                        </p:par>
                        <p:par>
                          <p:cTn id="63" fill="hold">
                            <p:stCondLst>
                              <p:cond delay="6850"/>
                            </p:stCondLst>
                            <p:childTnLst>
                              <p:par>
                                <p:cTn id="64" presetID="2" presetClass="entr" presetSubtype="4" fill="hold" grpId="0" nodeType="afterEffect">
                                  <p:stCondLst>
                                    <p:cond delay="0"/>
                                  </p:stCondLst>
                                  <p:childTnLst>
                                    <p:set>
                                      <p:cBhvr>
                                        <p:cTn id="65" dur="1" fill="hold">
                                          <p:stCondLst>
                                            <p:cond delay="0"/>
                                          </p:stCondLst>
                                        </p:cTn>
                                        <p:tgtEl>
                                          <p:spTgt spid="47"/>
                                        </p:tgtEl>
                                        <p:attrNameLst>
                                          <p:attrName>style.visibility</p:attrName>
                                        </p:attrNameLst>
                                      </p:cBhvr>
                                      <p:to>
                                        <p:strVal val="visible"/>
                                      </p:to>
                                    </p:set>
                                    <p:anim calcmode="lin" valueType="num">
                                      <p:cBhvr additive="base">
                                        <p:cTn id="66" dur="500" fill="hold"/>
                                        <p:tgtEl>
                                          <p:spTgt spid="47"/>
                                        </p:tgtEl>
                                        <p:attrNameLst>
                                          <p:attrName>ppt_x</p:attrName>
                                        </p:attrNameLst>
                                      </p:cBhvr>
                                      <p:tavLst>
                                        <p:tav tm="0">
                                          <p:val>
                                            <p:strVal val="#ppt_x"/>
                                          </p:val>
                                        </p:tav>
                                        <p:tav tm="100000">
                                          <p:val>
                                            <p:strVal val="#ppt_x"/>
                                          </p:val>
                                        </p:tav>
                                      </p:tavLst>
                                    </p:anim>
                                    <p:anim calcmode="lin" valueType="num">
                                      <p:cBhvr additive="base">
                                        <p:cTn id="67" dur="500" fill="hold"/>
                                        <p:tgtEl>
                                          <p:spTgt spid="47"/>
                                        </p:tgtEl>
                                        <p:attrNameLst>
                                          <p:attrName>ppt_y</p:attrName>
                                        </p:attrNameLst>
                                      </p:cBhvr>
                                      <p:tavLst>
                                        <p:tav tm="0">
                                          <p:val>
                                            <p:strVal val="1+#ppt_h/2"/>
                                          </p:val>
                                        </p:tav>
                                        <p:tav tm="100000">
                                          <p:val>
                                            <p:strVal val="#ppt_y"/>
                                          </p:val>
                                        </p:tav>
                                      </p:tavLst>
                                    </p:anim>
                                  </p:childTnLst>
                                </p:cTn>
                              </p:par>
                            </p:childTnLst>
                          </p:cTn>
                        </p:par>
                        <p:par>
                          <p:cTn id="68" fill="hold">
                            <p:stCondLst>
                              <p:cond delay="7350"/>
                            </p:stCondLst>
                            <p:childTnLst>
                              <p:par>
                                <p:cTn id="69" presetID="12" presetClass="entr" presetSubtype="8" fill="hold" grpId="0" nodeType="afterEffect">
                                  <p:stCondLst>
                                    <p:cond delay="0"/>
                                  </p:stCondLst>
                                  <p:childTnLst>
                                    <p:set>
                                      <p:cBhvr>
                                        <p:cTn id="70" dur="1" fill="hold">
                                          <p:stCondLst>
                                            <p:cond delay="0"/>
                                          </p:stCondLst>
                                        </p:cTn>
                                        <p:tgtEl>
                                          <p:spTgt spid="36"/>
                                        </p:tgtEl>
                                        <p:attrNameLst>
                                          <p:attrName>style.visibility</p:attrName>
                                        </p:attrNameLst>
                                      </p:cBhvr>
                                      <p:to>
                                        <p:strVal val="visible"/>
                                      </p:to>
                                    </p:set>
                                    <p:anim calcmode="lin" valueType="num">
                                      <p:cBhvr additive="base">
                                        <p:cTn id="71" dur="500"/>
                                        <p:tgtEl>
                                          <p:spTgt spid="36"/>
                                        </p:tgtEl>
                                        <p:attrNameLst>
                                          <p:attrName>ppt_x</p:attrName>
                                        </p:attrNameLst>
                                      </p:cBhvr>
                                      <p:tavLst>
                                        <p:tav tm="0">
                                          <p:val>
                                            <p:strVal val="#ppt_x-#ppt_w*1.125000"/>
                                          </p:val>
                                        </p:tav>
                                        <p:tav tm="100000">
                                          <p:val>
                                            <p:strVal val="#ppt_x"/>
                                          </p:val>
                                        </p:tav>
                                      </p:tavLst>
                                    </p:anim>
                                    <p:animEffect transition="in" filter="wipe(right)">
                                      <p:cBhvr>
                                        <p:cTn id="72" dur="500"/>
                                        <p:tgtEl>
                                          <p:spTgt spid="36"/>
                                        </p:tgtEl>
                                      </p:cBhvr>
                                    </p:animEffect>
                                  </p:childTnLst>
                                </p:cTn>
                              </p:par>
                            </p:childTnLst>
                          </p:cTn>
                        </p:par>
                        <p:par>
                          <p:cTn id="73" fill="hold">
                            <p:stCondLst>
                              <p:cond delay="7850"/>
                            </p:stCondLst>
                            <p:childTnLst>
                              <p:par>
                                <p:cTn id="74" presetID="22" presetClass="entr" presetSubtype="4" fill="hold" nodeType="after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wipe(down)">
                                      <p:cBhvr>
                                        <p:cTn id="76" dur="500"/>
                                        <p:tgtEl>
                                          <p:spTgt spid="40"/>
                                        </p:tgtEl>
                                      </p:cBhvr>
                                    </p:animEffect>
                                  </p:childTnLst>
                                </p:cTn>
                              </p:par>
                            </p:childTnLst>
                          </p:cTn>
                        </p:par>
                        <p:par>
                          <p:cTn id="77" fill="hold">
                            <p:stCondLst>
                              <p:cond delay="8350"/>
                            </p:stCondLst>
                            <p:childTnLst>
                              <p:par>
                                <p:cTn id="78" presetID="2" presetClass="entr" presetSubtype="4" fill="hold" grpId="0" nodeType="afterEffect">
                                  <p:stCondLst>
                                    <p:cond delay="0"/>
                                  </p:stCondLst>
                                  <p:childTnLst>
                                    <p:set>
                                      <p:cBhvr>
                                        <p:cTn id="79" dur="1" fill="hold">
                                          <p:stCondLst>
                                            <p:cond delay="0"/>
                                          </p:stCondLst>
                                        </p:cTn>
                                        <p:tgtEl>
                                          <p:spTgt spid="49"/>
                                        </p:tgtEl>
                                        <p:attrNameLst>
                                          <p:attrName>style.visibility</p:attrName>
                                        </p:attrNameLst>
                                      </p:cBhvr>
                                      <p:to>
                                        <p:strVal val="visible"/>
                                      </p:to>
                                    </p:set>
                                    <p:anim calcmode="lin" valueType="num">
                                      <p:cBhvr additive="base">
                                        <p:cTn id="80" dur="500" fill="hold"/>
                                        <p:tgtEl>
                                          <p:spTgt spid="49"/>
                                        </p:tgtEl>
                                        <p:attrNameLst>
                                          <p:attrName>ppt_x</p:attrName>
                                        </p:attrNameLst>
                                      </p:cBhvr>
                                      <p:tavLst>
                                        <p:tav tm="0">
                                          <p:val>
                                            <p:strVal val="#ppt_x"/>
                                          </p:val>
                                        </p:tav>
                                        <p:tav tm="100000">
                                          <p:val>
                                            <p:strVal val="#ppt_x"/>
                                          </p:val>
                                        </p:tav>
                                      </p:tavLst>
                                    </p:anim>
                                    <p:anim calcmode="lin" valueType="num">
                                      <p:cBhvr additive="base">
                                        <p:cTn id="81" dur="500" fill="hold"/>
                                        <p:tgtEl>
                                          <p:spTgt spid="49"/>
                                        </p:tgtEl>
                                        <p:attrNameLst>
                                          <p:attrName>ppt_y</p:attrName>
                                        </p:attrNameLst>
                                      </p:cBhvr>
                                      <p:tavLst>
                                        <p:tav tm="0">
                                          <p:val>
                                            <p:strVal val="1+#ppt_h/2"/>
                                          </p:val>
                                        </p:tav>
                                        <p:tav tm="100000">
                                          <p:val>
                                            <p:strVal val="#ppt_y"/>
                                          </p:val>
                                        </p:tav>
                                      </p:tavLst>
                                    </p:anim>
                                  </p:childTnLst>
                                </p:cTn>
                              </p:par>
                            </p:childTnLst>
                          </p:cTn>
                        </p:par>
                        <p:par>
                          <p:cTn id="82" fill="hold">
                            <p:stCondLst>
                              <p:cond delay="8850"/>
                            </p:stCondLst>
                            <p:childTnLst>
                              <p:par>
                                <p:cTn id="83" presetID="2" presetClass="entr" presetSubtype="4" fill="hold" grpId="0" nodeType="afterEffect">
                                  <p:stCondLst>
                                    <p:cond delay="0"/>
                                  </p:stCondLst>
                                  <p:childTnLst>
                                    <p:set>
                                      <p:cBhvr>
                                        <p:cTn id="84" dur="1" fill="hold">
                                          <p:stCondLst>
                                            <p:cond delay="0"/>
                                          </p:stCondLst>
                                        </p:cTn>
                                        <p:tgtEl>
                                          <p:spTgt spid="50"/>
                                        </p:tgtEl>
                                        <p:attrNameLst>
                                          <p:attrName>style.visibility</p:attrName>
                                        </p:attrNameLst>
                                      </p:cBhvr>
                                      <p:to>
                                        <p:strVal val="visible"/>
                                      </p:to>
                                    </p:set>
                                    <p:anim calcmode="lin" valueType="num">
                                      <p:cBhvr additive="base">
                                        <p:cTn id="85" dur="500" fill="hold"/>
                                        <p:tgtEl>
                                          <p:spTgt spid="50"/>
                                        </p:tgtEl>
                                        <p:attrNameLst>
                                          <p:attrName>ppt_x</p:attrName>
                                        </p:attrNameLst>
                                      </p:cBhvr>
                                      <p:tavLst>
                                        <p:tav tm="0">
                                          <p:val>
                                            <p:strVal val="#ppt_x"/>
                                          </p:val>
                                        </p:tav>
                                        <p:tav tm="100000">
                                          <p:val>
                                            <p:strVal val="#ppt_x"/>
                                          </p:val>
                                        </p:tav>
                                      </p:tavLst>
                                    </p:anim>
                                    <p:anim calcmode="lin" valueType="num">
                                      <p:cBhvr additive="base">
                                        <p:cTn id="86" dur="500" fill="hold"/>
                                        <p:tgtEl>
                                          <p:spTgt spid="50"/>
                                        </p:tgtEl>
                                        <p:attrNameLst>
                                          <p:attrName>ppt_y</p:attrName>
                                        </p:attrNameLst>
                                      </p:cBhvr>
                                      <p:tavLst>
                                        <p:tav tm="0">
                                          <p:val>
                                            <p:strVal val="1+#ppt_h/2"/>
                                          </p:val>
                                        </p:tav>
                                        <p:tav tm="100000">
                                          <p:val>
                                            <p:strVal val="#ppt_y"/>
                                          </p:val>
                                        </p:tav>
                                      </p:tavLst>
                                    </p:anim>
                                  </p:childTnLst>
                                </p:cTn>
                              </p:par>
                            </p:childTnLst>
                          </p:cTn>
                        </p:par>
                        <p:par>
                          <p:cTn id="87" fill="hold">
                            <p:stCondLst>
                              <p:cond delay="9350"/>
                            </p:stCondLst>
                            <p:childTnLst>
                              <p:par>
                                <p:cTn id="88" presetID="2" presetClass="entr" presetSubtype="4" fill="hold" grpId="0" nodeType="afterEffect">
                                  <p:stCondLst>
                                    <p:cond delay="0"/>
                                  </p:stCondLst>
                                  <p:childTnLst>
                                    <p:set>
                                      <p:cBhvr>
                                        <p:cTn id="89" dur="1" fill="hold">
                                          <p:stCondLst>
                                            <p:cond delay="0"/>
                                          </p:stCondLst>
                                        </p:cTn>
                                        <p:tgtEl>
                                          <p:spTgt spid="2"/>
                                        </p:tgtEl>
                                        <p:attrNameLst>
                                          <p:attrName>style.visibility</p:attrName>
                                        </p:attrNameLst>
                                      </p:cBhvr>
                                      <p:to>
                                        <p:strVal val="visible"/>
                                      </p:to>
                                    </p:set>
                                    <p:anim calcmode="lin" valueType="num">
                                      <p:cBhvr additive="base">
                                        <p:cTn id="90" dur="500" fill="hold"/>
                                        <p:tgtEl>
                                          <p:spTgt spid="2"/>
                                        </p:tgtEl>
                                        <p:attrNameLst>
                                          <p:attrName>ppt_x</p:attrName>
                                        </p:attrNameLst>
                                      </p:cBhvr>
                                      <p:tavLst>
                                        <p:tav tm="0">
                                          <p:val>
                                            <p:strVal val="#ppt_x"/>
                                          </p:val>
                                        </p:tav>
                                        <p:tav tm="100000">
                                          <p:val>
                                            <p:strVal val="#ppt_x"/>
                                          </p:val>
                                        </p:tav>
                                      </p:tavLst>
                                    </p:anim>
                                    <p:anim calcmode="lin" valueType="num">
                                      <p:cBhvr additive="base">
                                        <p:cTn id="91" dur="500" fill="hold"/>
                                        <p:tgtEl>
                                          <p:spTgt spid="2"/>
                                        </p:tgtEl>
                                        <p:attrNameLst>
                                          <p:attrName>ppt_y</p:attrName>
                                        </p:attrNameLst>
                                      </p:cBhvr>
                                      <p:tavLst>
                                        <p:tav tm="0">
                                          <p:val>
                                            <p:strVal val="1+#ppt_h/2"/>
                                          </p:val>
                                        </p:tav>
                                        <p:tav tm="100000">
                                          <p:val>
                                            <p:strVal val="#ppt_y"/>
                                          </p:val>
                                        </p:tav>
                                      </p:tavLst>
                                    </p:anim>
                                  </p:childTnLst>
                                </p:cTn>
                              </p:par>
                            </p:childTnLst>
                          </p:cTn>
                        </p:par>
                        <p:par>
                          <p:cTn id="92" fill="hold">
                            <p:stCondLst>
                              <p:cond delay="9850"/>
                            </p:stCondLst>
                            <p:childTnLst>
                              <p:par>
                                <p:cTn id="93" presetID="2" presetClass="entr" presetSubtype="4" fill="hold" grpId="0" nodeType="afterEffect">
                                  <p:stCondLst>
                                    <p:cond delay="0"/>
                                  </p:stCondLst>
                                  <p:childTnLst>
                                    <p:set>
                                      <p:cBhvr>
                                        <p:cTn id="94" dur="1" fill="hold">
                                          <p:stCondLst>
                                            <p:cond delay="0"/>
                                          </p:stCondLst>
                                        </p:cTn>
                                        <p:tgtEl>
                                          <p:spTgt spid="3"/>
                                        </p:tgtEl>
                                        <p:attrNameLst>
                                          <p:attrName>style.visibility</p:attrName>
                                        </p:attrNameLst>
                                      </p:cBhvr>
                                      <p:to>
                                        <p:strVal val="visible"/>
                                      </p:to>
                                    </p:set>
                                    <p:anim calcmode="lin" valueType="num">
                                      <p:cBhvr additive="base">
                                        <p:cTn id="95" dur="500" fill="hold"/>
                                        <p:tgtEl>
                                          <p:spTgt spid="3"/>
                                        </p:tgtEl>
                                        <p:attrNameLst>
                                          <p:attrName>ppt_x</p:attrName>
                                        </p:attrNameLst>
                                      </p:cBhvr>
                                      <p:tavLst>
                                        <p:tav tm="0">
                                          <p:val>
                                            <p:strVal val="#ppt_x"/>
                                          </p:val>
                                        </p:tav>
                                        <p:tav tm="100000">
                                          <p:val>
                                            <p:strVal val="#ppt_x"/>
                                          </p:val>
                                        </p:tav>
                                      </p:tavLst>
                                    </p:anim>
                                    <p:anim calcmode="lin" valueType="num">
                                      <p:cBhvr additive="base">
                                        <p:cTn id="9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bldLvl="0" animBg="1"/>
      <p:bldP spid="34" grpId="0" bldLvl="0" animBg="1"/>
      <p:bldP spid="35" grpId="0" bldLvl="0" animBg="1"/>
      <p:bldP spid="36" grpId="0" bldLvl="0" animBg="1"/>
      <p:bldP spid="41" grpId="0"/>
      <p:bldP spid="42" grpId="0"/>
      <p:bldP spid="43" grpId="0"/>
      <p:bldP spid="44" grpId="0"/>
      <p:bldP spid="47" grpId="0"/>
      <p:bldP spid="49" grpId="0"/>
      <p:bldP spid="50" grpId="0"/>
      <p:bldP spid="2"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distribution"/>
          <p:cNvPicPr>
            <a:picLocks noChangeAspect="1"/>
          </p:cNvPicPr>
          <p:nvPr/>
        </p:nvPicPr>
        <p:blipFill>
          <a:blip r:embed="rId1"/>
          <a:stretch>
            <a:fillRect/>
          </a:stretch>
        </p:blipFill>
        <p:spPr>
          <a:xfrm>
            <a:off x="596265" y="899160"/>
            <a:ext cx="5071110" cy="3923030"/>
          </a:xfrm>
          <a:prstGeom prst="rect">
            <a:avLst/>
          </a:prstGeom>
        </p:spPr>
      </p:pic>
      <p:sp>
        <p:nvSpPr>
          <p:cNvPr id="31" name="文本框 15"/>
          <p:cNvSpPr txBox="1"/>
          <p:nvPr/>
        </p:nvSpPr>
        <p:spPr>
          <a:xfrm>
            <a:off x="709295" y="309880"/>
            <a:ext cx="5103495" cy="329565"/>
          </a:xfrm>
          <a:prstGeom prst="rect">
            <a:avLst/>
          </a:prstGeom>
          <a:noFill/>
        </p:spPr>
        <p:txBody>
          <a:bodyPr wrap="square" lIns="68580" tIns="34290" rIns="68580" bIns="34290" rtlCol="0">
            <a:spAutoFit/>
          </a:bodyPr>
          <a:p>
            <a:r>
              <a:rPr lang="en-US" altLang="zh-CN" sz="1700" b="1" dirty="0">
                <a:solidFill>
                  <a:srgbClr val="1B4367"/>
                </a:solidFill>
                <a:cs typeface="+mn-ea"/>
                <a:sym typeface="+mn-lt"/>
              </a:rPr>
              <a:t>Whole city analysis -  Listing distribution</a:t>
            </a:r>
            <a:endParaRPr lang="en-US" altLang="zh-CN" sz="1700" b="1" dirty="0">
              <a:solidFill>
                <a:srgbClr val="1B4367"/>
              </a:solidFill>
              <a:cs typeface="+mn-ea"/>
              <a:sym typeface="+mn-lt"/>
            </a:endParaRPr>
          </a:p>
        </p:txBody>
      </p:sp>
      <p:cxnSp>
        <p:nvCxnSpPr>
          <p:cNvPr id="20" name="直接连接符 19"/>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3" name="Picture 2" descr="Screen Shot 2021-12-16 at 12.19.01 PM"/>
          <p:cNvPicPr>
            <a:picLocks noChangeAspect="1"/>
          </p:cNvPicPr>
          <p:nvPr/>
        </p:nvPicPr>
        <p:blipFill>
          <a:blip r:embed="rId2"/>
          <a:srcRect l="81682"/>
          <a:stretch>
            <a:fillRect/>
          </a:stretch>
        </p:blipFill>
        <p:spPr>
          <a:xfrm>
            <a:off x="8112125" y="146050"/>
            <a:ext cx="962660" cy="2595880"/>
          </a:xfrm>
          <a:prstGeom prst="rect">
            <a:avLst/>
          </a:prstGeom>
        </p:spPr>
      </p:pic>
      <p:pic>
        <p:nvPicPr>
          <p:cNvPr id="4" name="Picture 3" descr="Screen Shot 2021-12-16 at 12.19.01 PM"/>
          <p:cNvPicPr>
            <a:picLocks noChangeAspect="1"/>
          </p:cNvPicPr>
          <p:nvPr/>
        </p:nvPicPr>
        <p:blipFill>
          <a:blip r:embed="rId2"/>
          <a:srcRect l="3395" r="52852"/>
          <a:stretch>
            <a:fillRect/>
          </a:stretch>
        </p:blipFill>
        <p:spPr>
          <a:xfrm>
            <a:off x="5812790" y="146050"/>
            <a:ext cx="2299335" cy="2595880"/>
          </a:xfrm>
          <a:prstGeom prst="rect">
            <a:avLst/>
          </a:prstGeom>
        </p:spPr>
      </p:pic>
      <p:pic>
        <p:nvPicPr>
          <p:cNvPr id="7" name="Picture 6" descr="Screen Shot 2021-12-16 at 12.29.20 PM"/>
          <p:cNvPicPr>
            <a:picLocks noChangeAspect="1"/>
          </p:cNvPicPr>
          <p:nvPr/>
        </p:nvPicPr>
        <p:blipFill>
          <a:blip r:embed="rId3"/>
          <a:stretch>
            <a:fillRect/>
          </a:stretch>
        </p:blipFill>
        <p:spPr>
          <a:xfrm>
            <a:off x="5812790" y="2569210"/>
            <a:ext cx="3262630" cy="2578735"/>
          </a:xfrm>
          <a:prstGeom prst="rect">
            <a:avLst/>
          </a:prstGeom>
        </p:spPr>
      </p:pic>
      <p:sp>
        <p:nvSpPr>
          <p:cNvPr id="8" name="Text Box 7"/>
          <p:cNvSpPr txBox="1"/>
          <p:nvPr/>
        </p:nvSpPr>
        <p:spPr>
          <a:xfrm>
            <a:off x="5984240" y="2715260"/>
            <a:ext cx="1012825" cy="306705"/>
          </a:xfrm>
          <a:prstGeom prst="rect">
            <a:avLst/>
          </a:prstGeom>
          <a:noFill/>
        </p:spPr>
        <p:txBody>
          <a:bodyPr wrap="square" rtlCol="0">
            <a:spAutoFit/>
          </a:bodyPr>
          <a:p>
            <a:r>
              <a:rPr lang="en-US"/>
              <a:t>2019</a:t>
            </a:r>
            <a:endParaRPr lang="en-US"/>
          </a:p>
        </p:txBody>
      </p:sp>
      <p:pic>
        <p:nvPicPr>
          <p:cNvPr id="9" name="Picture 8" descr="Screen Shot 2021-12-16 at 12.31.00 PM"/>
          <p:cNvPicPr>
            <a:picLocks noChangeAspect="1"/>
          </p:cNvPicPr>
          <p:nvPr/>
        </p:nvPicPr>
        <p:blipFill>
          <a:blip r:embed="rId4"/>
          <a:stretch>
            <a:fillRect/>
          </a:stretch>
        </p:blipFill>
        <p:spPr>
          <a:xfrm>
            <a:off x="8180070" y="4791710"/>
            <a:ext cx="827405" cy="280670"/>
          </a:xfrm>
          <a:prstGeom prst="rect">
            <a:avLst/>
          </a:prstGeom>
        </p:spPr>
      </p:pic>
      <p:sp>
        <p:nvSpPr>
          <p:cNvPr id="10" name="Text Box 9"/>
          <p:cNvSpPr txBox="1"/>
          <p:nvPr/>
        </p:nvSpPr>
        <p:spPr>
          <a:xfrm>
            <a:off x="7094220" y="427355"/>
            <a:ext cx="1384935" cy="229870"/>
          </a:xfrm>
          <a:prstGeom prst="rect">
            <a:avLst/>
          </a:prstGeom>
          <a:noFill/>
        </p:spPr>
        <p:txBody>
          <a:bodyPr wrap="square" rtlCol="0">
            <a:spAutoFit/>
          </a:bodyPr>
          <a:p>
            <a:r>
              <a:rPr lang="en-US" sz="900"/>
              <a:t>Chaoyang: 7758</a:t>
            </a:r>
            <a:endParaRPr lang="en-US" sz="900"/>
          </a:p>
        </p:txBody>
      </p:sp>
      <p:sp>
        <p:nvSpPr>
          <p:cNvPr id="11" name="Text Box 10"/>
          <p:cNvSpPr txBox="1"/>
          <p:nvPr/>
        </p:nvSpPr>
        <p:spPr>
          <a:xfrm>
            <a:off x="7921625" y="4108450"/>
            <a:ext cx="1085850" cy="213995"/>
          </a:xfrm>
          <a:prstGeom prst="rect">
            <a:avLst/>
          </a:prstGeom>
          <a:noFill/>
        </p:spPr>
        <p:txBody>
          <a:bodyPr wrap="square" rtlCol="0">
            <a:spAutoFit/>
          </a:bodyPr>
          <a:p>
            <a:r>
              <a:rPr lang="en-US" sz="800"/>
              <a:t>Chaoyang: 10810</a:t>
            </a:r>
            <a:endParaRPr lang="en-US" sz="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1"/>
                                        </p:tgtEl>
                                        <p:attrNameLst>
                                          <p:attrName>ppt_y</p:attrName>
                                        </p:attrNameLst>
                                      </p:cBhvr>
                                      <p:tavLst>
                                        <p:tav tm="0">
                                          <p:val>
                                            <p:strVal val="#ppt_y"/>
                                          </p:val>
                                        </p:tav>
                                        <p:tav tm="100000">
                                          <p:val>
                                            <p:strVal val="#ppt_y"/>
                                          </p:val>
                                        </p:tav>
                                      </p:tavLst>
                                    </p:anim>
                                    <p:anim calcmode="lin" valueType="num">
                                      <p:cBhvr>
                                        <p:cTn id="9"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1"/>
                                        </p:tgtEl>
                                      </p:cBhvr>
                                    </p:animEffect>
                                  </p:childTnLst>
                                </p:cTn>
                              </p:par>
                            </p:childTnLst>
                          </p:cTn>
                        </p:par>
                        <p:par>
                          <p:cTn id="12" fill="hold">
                            <p:stCondLst>
                              <p:cond delay="2600"/>
                            </p:stCondLst>
                            <p:childTnLst>
                              <p:par>
                                <p:cTn id="13" presetID="22" presetClass="entr" presetSubtype="8"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3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 name="文本框 15"/>
          <p:cNvSpPr txBox="1"/>
          <p:nvPr/>
        </p:nvSpPr>
        <p:spPr>
          <a:xfrm>
            <a:off x="709295" y="309880"/>
            <a:ext cx="5103495" cy="329565"/>
          </a:xfrm>
          <a:prstGeom prst="rect">
            <a:avLst/>
          </a:prstGeom>
          <a:noFill/>
        </p:spPr>
        <p:txBody>
          <a:bodyPr wrap="square" lIns="68580" tIns="34290" rIns="68580" bIns="34290" rtlCol="0">
            <a:spAutoFit/>
          </a:bodyPr>
          <a:p>
            <a:r>
              <a:rPr lang="en-US" altLang="zh-CN" sz="1700" b="1" dirty="0">
                <a:solidFill>
                  <a:srgbClr val="1B4367"/>
                </a:solidFill>
                <a:cs typeface="+mn-ea"/>
                <a:sym typeface="+mn-lt"/>
              </a:rPr>
              <a:t>Whole city analysis -  Summary</a:t>
            </a:r>
            <a:endParaRPr lang="en-US" altLang="zh-CN" sz="1700" b="1" dirty="0">
              <a:solidFill>
                <a:srgbClr val="1B4367"/>
              </a:solidFill>
              <a:cs typeface="+mn-ea"/>
              <a:sym typeface="+mn-lt"/>
            </a:endParaRPr>
          </a:p>
        </p:txBody>
      </p:sp>
      <p:cxnSp>
        <p:nvCxnSpPr>
          <p:cNvPr id="4" name="直接连接符 19"/>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5" name="Text Box 4"/>
          <p:cNvSpPr txBox="1"/>
          <p:nvPr/>
        </p:nvSpPr>
        <p:spPr>
          <a:xfrm>
            <a:off x="687705" y="1003935"/>
            <a:ext cx="7686040" cy="3753485"/>
          </a:xfrm>
          <a:prstGeom prst="rect">
            <a:avLst/>
          </a:prstGeom>
          <a:noFill/>
        </p:spPr>
        <p:txBody>
          <a:bodyPr wrap="square" rtlCol="0">
            <a:spAutoFit/>
          </a:bodyPr>
          <a:p>
            <a:pPr marL="285750" indent="-285750">
              <a:buFont typeface="Arial" panose="020B0604020202090204" pitchFamily="34" charset="0"/>
              <a:buChar char="•"/>
            </a:pPr>
            <a:r>
              <a:rPr lang="en-US" b="1"/>
              <a:t>Room type:</a:t>
            </a:r>
            <a:endParaRPr lang="en-US" b="1"/>
          </a:p>
          <a:p>
            <a:pPr indent="0">
              <a:buFont typeface="Arial" panose="020B0604020202090204" pitchFamily="34" charset="0"/>
              <a:buNone/>
            </a:pPr>
            <a:r>
              <a:rPr lang="en-US"/>
              <a:t>	The mainly room type of Airbnb in Beijing is Entire home/apt. </a:t>
            </a:r>
            <a:endParaRPr lang="en-US"/>
          </a:p>
          <a:p>
            <a:pPr indent="0">
              <a:buFont typeface="Arial" panose="020B0604020202090204" pitchFamily="34" charset="0"/>
              <a:buNone/>
            </a:pPr>
            <a:endParaRPr lang="en-US"/>
          </a:p>
          <a:p>
            <a:pPr marL="285750" indent="-285750">
              <a:buFont typeface="Arial" panose="020B0604020202090204" pitchFamily="34" charset="0"/>
              <a:buChar char="•"/>
            </a:pPr>
            <a:r>
              <a:rPr lang="en-US" b="1"/>
              <a:t>Host type:</a:t>
            </a:r>
            <a:endParaRPr lang="en-US" b="1"/>
          </a:p>
          <a:p>
            <a:pPr indent="0">
              <a:buFont typeface="Arial" panose="020B0604020202090204" pitchFamily="34" charset="0"/>
              <a:buNone/>
            </a:pPr>
            <a:r>
              <a:rPr lang="en-US"/>
              <a:t>	More than half of the hosts just rent their own houses. </a:t>
            </a:r>
            <a:endParaRPr lang="en-US"/>
          </a:p>
          <a:p>
            <a:pPr indent="0">
              <a:buFont typeface="Arial" panose="020B0604020202090204" pitchFamily="34" charset="0"/>
              <a:buNone/>
            </a:pPr>
            <a:endParaRPr lang="en-US"/>
          </a:p>
          <a:p>
            <a:pPr marL="285750" indent="-285750">
              <a:buFont typeface="Arial" panose="020B0604020202090204" pitchFamily="34" charset="0"/>
              <a:buChar char="•"/>
            </a:pPr>
            <a:r>
              <a:rPr lang="en-US" b="1"/>
              <a:t>Availability:</a:t>
            </a:r>
            <a:endParaRPr lang="en-US"/>
          </a:p>
          <a:p>
            <a:pPr indent="0">
              <a:buFont typeface="Arial" panose="020B0604020202090204" pitchFamily="34" charset="0"/>
              <a:buNone/>
            </a:pPr>
            <a:r>
              <a:rPr lang="en-US"/>
              <a:t>	Nearly 90% of the listings are under low available condition ( the available days per year is less than 60 days. )</a:t>
            </a:r>
            <a:endParaRPr lang="en-US"/>
          </a:p>
          <a:p>
            <a:pPr indent="0">
              <a:buFont typeface="Arial" panose="020B0604020202090204" pitchFamily="34" charset="0"/>
              <a:buNone/>
            </a:pPr>
            <a:endParaRPr lang="en-US"/>
          </a:p>
          <a:p>
            <a:pPr marL="285750" indent="-285750">
              <a:buFont typeface="Arial" panose="020B0604020202090204" pitchFamily="34" charset="0"/>
              <a:buChar char="•"/>
            </a:pPr>
            <a:r>
              <a:rPr lang="en-US" b="1"/>
              <a:t>Price:</a:t>
            </a:r>
            <a:endParaRPr lang="en-US"/>
          </a:p>
          <a:p>
            <a:pPr indent="0">
              <a:buFont typeface="Arial" panose="020B0604020202090204" pitchFamily="34" charset="0"/>
              <a:buNone/>
            </a:pPr>
            <a:r>
              <a:rPr lang="en-US"/>
              <a:t>	The average price of the listings in suburbs is much higher, like Huairou, Yanqing, Pinggu.</a:t>
            </a:r>
            <a:endParaRPr lang="en-US"/>
          </a:p>
          <a:p>
            <a:pPr indent="0">
              <a:buFont typeface="Arial" panose="020B0604020202090204" pitchFamily="34" charset="0"/>
              <a:buNone/>
            </a:pPr>
            <a:endParaRPr lang="en-US"/>
          </a:p>
          <a:p>
            <a:pPr marL="285750" indent="-285750">
              <a:buFont typeface="Arial" panose="020B0604020202090204" pitchFamily="34" charset="0"/>
              <a:buChar char="•"/>
            </a:pPr>
            <a:r>
              <a:rPr lang="en-US" b="1"/>
              <a:t>Income:</a:t>
            </a:r>
            <a:endParaRPr lang="en-US"/>
          </a:p>
          <a:p>
            <a:pPr indent="0">
              <a:buFont typeface="Arial" panose="020B0604020202090204" pitchFamily="34" charset="0"/>
              <a:buNone/>
            </a:pPr>
            <a:r>
              <a:rPr lang="en-US"/>
              <a:t>	The average income of the hosts in Dongcheng is the highest.</a:t>
            </a:r>
            <a:endParaRPr lang="en-US"/>
          </a:p>
          <a:p>
            <a:pPr marL="285750" indent="-285750">
              <a:buFont typeface="Arial" panose="020B0604020202090204" pitchFamily="34" charset="0"/>
              <a:buChar cha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1"/>
                                        </p:tgtEl>
                                        <p:attrNameLst>
                                          <p:attrName>ppt_y</p:attrName>
                                        </p:attrNameLst>
                                      </p:cBhvr>
                                      <p:tavLst>
                                        <p:tav tm="0">
                                          <p:val>
                                            <p:strVal val="#ppt_y"/>
                                          </p:val>
                                        </p:tav>
                                        <p:tav tm="100000">
                                          <p:val>
                                            <p:strVal val="#ppt_y"/>
                                          </p:val>
                                        </p:tav>
                                      </p:tavLst>
                                    </p:anim>
                                    <p:anim calcmode="lin" valueType="num">
                                      <p:cBhvr>
                                        <p:cTn id="9"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1"/>
                                        </p:tgtEl>
                                      </p:cBhvr>
                                    </p:animEffect>
                                  </p:childTnLst>
                                </p:cTn>
                              </p:par>
                            </p:childTnLst>
                          </p:cTn>
                        </p:par>
                        <p:par>
                          <p:cTn id="12" fill="hold">
                            <p:stCondLst>
                              <p:cond delay="195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 name="文本框 15"/>
          <p:cNvSpPr txBox="1"/>
          <p:nvPr/>
        </p:nvSpPr>
        <p:spPr>
          <a:xfrm>
            <a:off x="709295" y="309880"/>
            <a:ext cx="5103495" cy="329565"/>
          </a:xfrm>
          <a:prstGeom prst="rect">
            <a:avLst/>
          </a:prstGeom>
          <a:noFill/>
        </p:spPr>
        <p:txBody>
          <a:bodyPr wrap="square" lIns="68580" tIns="34290" rIns="68580" bIns="34290" rtlCol="0">
            <a:spAutoFit/>
          </a:bodyPr>
          <a:p>
            <a:r>
              <a:rPr lang="en-US" altLang="zh-CN" sz="1700" b="1" dirty="0">
                <a:solidFill>
                  <a:srgbClr val="1B4367"/>
                </a:solidFill>
                <a:cs typeface="+mn-ea"/>
                <a:sym typeface="+mn-lt"/>
              </a:rPr>
              <a:t>Each district analysis</a:t>
            </a:r>
            <a:endParaRPr lang="en-US" altLang="zh-CN" sz="1700" b="1" dirty="0">
              <a:solidFill>
                <a:srgbClr val="1B4367"/>
              </a:solidFill>
              <a:cs typeface="+mn-ea"/>
              <a:sym typeface="+mn-lt"/>
            </a:endParaRPr>
          </a:p>
        </p:txBody>
      </p:sp>
      <p:cxnSp>
        <p:nvCxnSpPr>
          <p:cNvPr id="4" name="直接连接符 19"/>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Picture 1" descr="Screen Shot 2021-12-16 at 12.48.45 PM"/>
          <p:cNvPicPr>
            <a:picLocks noChangeAspect="1"/>
          </p:cNvPicPr>
          <p:nvPr/>
        </p:nvPicPr>
        <p:blipFill>
          <a:blip r:embed="rId1"/>
          <a:srcRect r="54461"/>
          <a:stretch>
            <a:fillRect/>
          </a:stretch>
        </p:blipFill>
        <p:spPr>
          <a:xfrm>
            <a:off x="633730" y="1229995"/>
            <a:ext cx="1406525" cy="1625600"/>
          </a:xfrm>
          <a:prstGeom prst="rect">
            <a:avLst/>
          </a:prstGeom>
        </p:spPr>
      </p:pic>
      <p:sp>
        <p:nvSpPr>
          <p:cNvPr id="3" name="Text Box 2"/>
          <p:cNvSpPr txBox="1"/>
          <p:nvPr/>
        </p:nvSpPr>
        <p:spPr>
          <a:xfrm>
            <a:off x="615315" y="866775"/>
            <a:ext cx="1699895" cy="306705"/>
          </a:xfrm>
          <a:prstGeom prst="rect">
            <a:avLst/>
          </a:prstGeom>
          <a:noFill/>
        </p:spPr>
        <p:txBody>
          <a:bodyPr wrap="square" rtlCol="0">
            <a:spAutoFit/>
          </a:bodyPr>
          <a:p>
            <a:r>
              <a:rPr lang="en-US"/>
              <a:t>Room type:</a:t>
            </a:r>
            <a:endParaRPr lang="en-US"/>
          </a:p>
        </p:txBody>
      </p:sp>
      <p:pic>
        <p:nvPicPr>
          <p:cNvPr id="5" name="Picture 4" descr="Screen Shot 2021-12-16 at 12.49.16 PM"/>
          <p:cNvPicPr>
            <a:picLocks noChangeAspect="1"/>
          </p:cNvPicPr>
          <p:nvPr/>
        </p:nvPicPr>
        <p:blipFill>
          <a:blip r:embed="rId2"/>
          <a:srcRect l="80398"/>
          <a:stretch>
            <a:fillRect/>
          </a:stretch>
        </p:blipFill>
        <p:spPr>
          <a:xfrm>
            <a:off x="4504055" y="1224915"/>
            <a:ext cx="797560" cy="1630680"/>
          </a:xfrm>
          <a:prstGeom prst="rect">
            <a:avLst/>
          </a:prstGeom>
        </p:spPr>
      </p:pic>
      <p:pic>
        <p:nvPicPr>
          <p:cNvPr id="6" name="Picture 5" descr="Screen Shot 2021-12-16 at 12.49.16 PM"/>
          <p:cNvPicPr>
            <a:picLocks noChangeAspect="1"/>
          </p:cNvPicPr>
          <p:nvPr/>
        </p:nvPicPr>
        <p:blipFill>
          <a:blip r:embed="rId2"/>
          <a:srcRect r="67744"/>
          <a:stretch>
            <a:fillRect/>
          </a:stretch>
        </p:blipFill>
        <p:spPr>
          <a:xfrm>
            <a:off x="3190875" y="1229995"/>
            <a:ext cx="1313180" cy="1630045"/>
          </a:xfrm>
          <a:prstGeom prst="rect">
            <a:avLst/>
          </a:prstGeom>
        </p:spPr>
      </p:pic>
      <p:sp>
        <p:nvSpPr>
          <p:cNvPr id="7" name="Text Box 6"/>
          <p:cNvSpPr txBox="1"/>
          <p:nvPr/>
        </p:nvSpPr>
        <p:spPr>
          <a:xfrm>
            <a:off x="3260725" y="866775"/>
            <a:ext cx="1699895" cy="306705"/>
          </a:xfrm>
          <a:prstGeom prst="rect">
            <a:avLst/>
          </a:prstGeom>
          <a:noFill/>
        </p:spPr>
        <p:txBody>
          <a:bodyPr wrap="square" rtlCol="0">
            <a:spAutoFit/>
          </a:bodyPr>
          <a:p>
            <a:r>
              <a:rPr lang="en-US"/>
              <a:t>Host type:</a:t>
            </a:r>
            <a:endParaRPr lang="en-US"/>
          </a:p>
        </p:txBody>
      </p:sp>
      <p:pic>
        <p:nvPicPr>
          <p:cNvPr id="8" name="Picture 7" descr="Screen Shot 2021-12-16 at 12.48.45 PM"/>
          <p:cNvPicPr>
            <a:picLocks noChangeAspect="1"/>
          </p:cNvPicPr>
          <p:nvPr/>
        </p:nvPicPr>
        <p:blipFill>
          <a:blip r:embed="rId1"/>
          <a:srcRect l="80839"/>
          <a:stretch>
            <a:fillRect/>
          </a:stretch>
        </p:blipFill>
        <p:spPr>
          <a:xfrm>
            <a:off x="2040255" y="1229995"/>
            <a:ext cx="591820" cy="1625600"/>
          </a:xfrm>
          <a:prstGeom prst="rect">
            <a:avLst/>
          </a:prstGeom>
        </p:spPr>
      </p:pic>
      <p:pic>
        <p:nvPicPr>
          <p:cNvPr id="9" name="Picture 8" descr="Screen Shot 2021-12-16 at 12.51.02 PM"/>
          <p:cNvPicPr>
            <a:picLocks noChangeAspect="1"/>
          </p:cNvPicPr>
          <p:nvPr/>
        </p:nvPicPr>
        <p:blipFill>
          <a:blip r:embed="rId3"/>
          <a:stretch>
            <a:fillRect/>
          </a:stretch>
        </p:blipFill>
        <p:spPr>
          <a:xfrm>
            <a:off x="271780" y="3450590"/>
            <a:ext cx="4128135" cy="1224915"/>
          </a:xfrm>
          <a:prstGeom prst="rect">
            <a:avLst/>
          </a:prstGeom>
        </p:spPr>
      </p:pic>
      <p:pic>
        <p:nvPicPr>
          <p:cNvPr id="10" name="Picture 9" descr="Screen Shot 2021-12-16 at 12.51.26 PM"/>
          <p:cNvPicPr>
            <a:picLocks noChangeAspect="1"/>
          </p:cNvPicPr>
          <p:nvPr/>
        </p:nvPicPr>
        <p:blipFill>
          <a:blip r:embed="rId4"/>
          <a:srcRect r="64913"/>
          <a:stretch>
            <a:fillRect/>
          </a:stretch>
        </p:blipFill>
        <p:spPr>
          <a:xfrm>
            <a:off x="5683885" y="1205865"/>
            <a:ext cx="1479550" cy="1655445"/>
          </a:xfrm>
          <a:prstGeom prst="rect">
            <a:avLst/>
          </a:prstGeom>
        </p:spPr>
      </p:pic>
      <p:pic>
        <p:nvPicPr>
          <p:cNvPr id="11" name="Picture 10" descr="Screen Shot 2021-12-16 at 12.51.26 PM"/>
          <p:cNvPicPr>
            <a:picLocks noChangeAspect="1"/>
          </p:cNvPicPr>
          <p:nvPr/>
        </p:nvPicPr>
        <p:blipFill>
          <a:blip r:embed="rId4"/>
          <a:srcRect l="80323"/>
          <a:stretch>
            <a:fillRect/>
          </a:stretch>
        </p:blipFill>
        <p:spPr>
          <a:xfrm>
            <a:off x="7149465" y="1206500"/>
            <a:ext cx="829310" cy="1655445"/>
          </a:xfrm>
          <a:prstGeom prst="rect">
            <a:avLst/>
          </a:prstGeom>
        </p:spPr>
      </p:pic>
      <p:sp>
        <p:nvSpPr>
          <p:cNvPr id="12" name="Text Box 11"/>
          <p:cNvSpPr txBox="1"/>
          <p:nvPr/>
        </p:nvSpPr>
        <p:spPr>
          <a:xfrm>
            <a:off x="5683885" y="899795"/>
            <a:ext cx="1699895" cy="306705"/>
          </a:xfrm>
          <a:prstGeom prst="rect">
            <a:avLst/>
          </a:prstGeom>
          <a:noFill/>
        </p:spPr>
        <p:txBody>
          <a:bodyPr wrap="square" rtlCol="0">
            <a:spAutoFit/>
          </a:bodyPr>
          <a:p>
            <a:r>
              <a:rPr lang="en-US"/>
              <a:t>Availability:</a:t>
            </a:r>
            <a:endParaRPr lang="en-US"/>
          </a:p>
        </p:txBody>
      </p:sp>
      <p:pic>
        <p:nvPicPr>
          <p:cNvPr id="13" name="Picture 12" descr="Screen Shot 2021-12-16 at 12.52.56 PM"/>
          <p:cNvPicPr>
            <a:picLocks noChangeAspect="1"/>
          </p:cNvPicPr>
          <p:nvPr/>
        </p:nvPicPr>
        <p:blipFill>
          <a:blip r:embed="rId5"/>
          <a:stretch>
            <a:fillRect/>
          </a:stretch>
        </p:blipFill>
        <p:spPr>
          <a:xfrm>
            <a:off x="4559935" y="3437255"/>
            <a:ext cx="4488180" cy="1252855"/>
          </a:xfrm>
          <a:prstGeom prst="rect">
            <a:avLst/>
          </a:prstGeom>
        </p:spPr>
      </p:pic>
      <p:sp>
        <p:nvSpPr>
          <p:cNvPr id="14" name="Text Box 13"/>
          <p:cNvSpPr txBox="1"/>
          <p:nvPr/>
        </p:nvSpPr>
        <p:spPr>
          <a:xfrm>
            <a:off x="271780" y="2999740"/>
            <a:ext cx="1699895" cy="306705"/>
          </a:xfrm>
          <a:prstGeom prst="rect">
            <a:avLst/>
          </a:prstGeom>
          <a:noFill/>
        </p:spPr>
        <p:txBody>
          <a:bodyPr wrap="square" rtlCol="0">
            <a:spAutoFit/>
          </a:bodyPr>
          <a:p>
            <a:r>
              <a:rPr lang="en-US"/>
              <a:t>Price:</a:t>
            </a:r>
            <a:endParaRPr lang="en-US"/>
          </a:p>
        </p:txBody>
      </p:sp>
      <p:sp>
        <p:nvSpPr>
          <p:cNvPr id="15" name="Text Box 14"/>
          <p:cNvSpPr txBox="1"/>
          <p:nvPr/>
        </p:nvSpPr>
        <p:spPr>
          <a:xfrm>
            <a:off x="4559935" y="2995930"/>
            <a:ext cx="1699895" cy="306705"/>
          </a:xfrm>
          <a:prstGeom prst="rect">
            <a:avLst/>
          </a:prstGeom>
          <a:noFill/>
        </p:spPr>
        <p:txBody>
          <a:bodyPr wrap="square" rtlCol="0">
            <a:spAutoFit/>
          </a:bodyPr>
          <a:p>
            <a:r>
              <a:rPr lang="en-US"/>
              <a:t>Income:</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1"/>
                                        </p:tgtEl>
                                        <p:attrNameLst>
                                          <p:attrName>ppt_y</p:attrName>
                                        </p:attrNameLst>
                                      </p:cBhvr>
                                      <p:tavLst>
                                        <p:tav tm="0">
                                          <p:val>
                                            <p:strVal val="#ppt_y"/>
                                          </p:val>
                                        </p:tav>
                                        <p:tav tm="100000">
                                          <p:val>
                                            <p:strVal val="#ppt_y"/>
                                          </p:val>
                                        </p:tav>
                                      </p:tavLst>
                                    </p:anim>
                                    <p:anim calcmode="lin" valueType="num">
                                      <p:cBhvr>
                                        <p:cTn id="9"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1"/>
                                        </p:tgtEl>
                                      </p:cBhvr>
                                    </p:animEffect>
                                  </p:childTnLst>
                                </p:cTn>
                              </p:par>
                            </p:childTnLst>
                          </p:cTn>
                        </p:par>
                        <p:par>
                          <p:cTn id="12" fill="hold">
                            <p:stCondLst>
                              <p:cond delay="155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02" name="椭圆 10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1"/>
          <p:cNvSpPr txBox="1"/>
          <p:nvPr/>
        </p:nvSpPr>
        <p:spPr>
          <a:xfrm>
            <a:off x="2483485" y="2709545"/>
            <a:ext cx="4522470" cy="591185"/>
          </a:xfrm>
          <a:prstGeom prst="rect">
            <a:avLst/>
          </a:prstGeom>
          <a:noFill/>
        </p:spPr>
        <p:txBody>
          <a:bodyPr wrap="square" lIns="68580" tIns="34290" rIns="68580" bIns="34290" rtlCol="0">
            <a:spAutoFit/>
          </a:bodyPr>
          <a:lstStyle/>
          <a:p>
            <a:pPr algn="ctr"/>
            <a:r>
              <a:rPr lang="en-US" altLang="zh-CN" sz="3400" b="1" dirty="0">
                <a:solidFill>
                  <a:srgbClr val="1B4367"/>
                </a:solidFill>
                <a:cs typeface="+mn-ea"/>
                <a:sym typeface="+mn-lt"/>
              </a:rPr>
              <a:t>K-means and advice</a:t>
            </a:r>
            <a:endParaRPr lang="en-US" altLang="zh-CN" sz="3400" b="1" dirty="0">
              <a:solidFill>
                <a:srgbClr val="1B4367"/>
              </a:solidFill>
              <a:cs typeface="+mn-ea"/>
              <a:sym typeface="+mn-lt"/>
            </a:endParaRPr>
          </a:p>
        </p:txBody>
      </p:sp>
      <p:sp>
        <p:nvSpPr>
          <p:cNvPr id="105" name="文本框 11"/>
          <p:cNvSpPr txBox="1"/>
          <p:nvPr/>
        </p:nvSpPr>
        <p:spPr>
          <a:xfrm>
            <a:off x="3713476" y="1575042"/>
            <a:ext cx="1732894" cy="838691"/>
          </a:xfrm>
          <a:prstGeom prst="rect">
            <a:avLst/>
          </a:prstGeom>
          <a:noFill/>
        </p:spPr>
        <p:txBody>
          <a:bodyPr wrap="square" lIns="68580" tIns="34290" rIns="68580" bIns="34290" rtlCol="0">
            <a:spAutoFit/>
          </a:bodyPr>
          <a:lstStyle/>
          <a:p>
            <a:pPr algn="ctr">
              <a:lnSpc>
                <a:spcPts val="3000"/>
              </a:lnSpc>
            </a:pPr>
            <a:r>
              <a:rPr lang="en-US" altLang="zh-CN" sz="5400" dirty="0" smtClean="0">
                <a:solidFill>
                  <a:schemeClr val="bg1"/>
                </a:solidFill>
                <a:cs typeface="+mn-ea"/>
                <a:sym typeface="+mn-lt"/>
              </a:rPr>
              <a:t>04</a:t>
            </a:r>
            <a:endParaRPr lang="zh-CN" altLang="en-US" sz="5400" dirty="0">
              <a:solidFill>
                <a:schemeClr val="bg1"/>
              </a:solidFill>
              <a:cs typeface="+mn-ea"/>
              <a:sym typeface="+mn-lt"/>
            </a:endParaRPr>
          </a:p>
          <a:p>
            <a:pPr algn="ctr">
              <a:lnSpc>
                <a:spcPts val="3000"/>
              </a:lnSpc>
            </a:pPr>
            <a:r>
              <a:rPr lang="en-US" altLang="zh-CN" sz="2400" dirty="0" smtClean="0">
                <a:solidFill>
                  <a:schemeClr val="bg1"/>
                </a:solidFill>
                <a:cs typeface="+mn-ea"/>
                <a:sym typeface="+mn-lt"/>
              </a:rPr>
              <a:t>PART </a:t>
            </a:r>
            <a:endParaRPr lang="en-US" altLang="zh-CN" sz="2400" dirty="0" smtClean="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heel(1)">
                                      <p:cBhvr>
                                        <p:cTn id="7" dur="600"/>
                                        <p:tgtEl>
                                          <p:spTgt spid="102"/>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105"/>
                                        </p:tgtEl>
                                        <p:attrNameLst>
                                          <p:attrName>style.visibility</p:attrName>
                                        </p:attrNameLst>
                                      </p:cBhvr>
                                      <p:to>
                                        <p:strVal val="visible"/>
                                      </p:to>
                                    </p:set>
                                    <p:anim calcmode="lin" valueType="num">
                                      <p:cBhvr>
                                        <p:cTn id="11" dur="500" fill="hold"/>
                                        <p:tgtEl>
                                          <p:spTgt spid="105"/>
                                        </p:tgtEl>
                                        <p:attrNameLst>
                                          <p:attrName>ppt_w</p:attrName>
                                        </p:attrNameLst>
                                      </p:cBhvr>
                                      <p:tavLst>
                                        <p:tav tm="0">
                                          <p:val>
                                            <p:fltVal val="0"/>
                                          </p:val>
                                        </p:tav>
                                        <p:tav tm="100000">
                                          <p:val>
                                            <p:strVal val="#ppt_w"/>
                                          </p:val>
                                        </p:tav>
                                      </p:tavLst>
                                    </p:anim>
                                    <p:anim calcmode="lin" valueType="num">
                                      <p:cBhvr>
                                        <p:cTn id="12" dur="500" fill="hold"/>
                                        <p:tgtEl>
                                          <p:spTgt spid="105"/>
                                        </p:tgtEl>
                                        <p:attrNameLst>
                                          <p:attrName>ppt_h</p:attrName>
                                        </p:attrNameLst>
                                      </p:cBhvr>
                                      <p:tavLst>
                                        <p:tav tm="0">
                                          <p:val>
                                            <p:fltVal val="0"/>
                                          </p:val>
                                        </p:tav>
                                        <p:tav tm="100000">
                                          <p:val>
                                            <p:strVal val="#ppt_h"/>
                                          </p:val>
                                        </p:tav>
                                      </p:tavLst>
                                    </p:anim>
                                    <p:animEffect transition="in" filter="fade">
                                      <p:cBhvr>
                                        <p:cTn id="13" dur="500"/>
                                        <p:tgtEl>
                                          <p:spTgt spid="105"/>
                                        </p:tgtEl>
                                      </p:cBhvr>
                                    </p:animEffect>
                                  </p:childTnLst>
                                </p:cTn>
                              </p:par>
                            </p:childTnLst>
                          </p:cTn>
                        </p:par>
                        <p:par>
                          <p:cTn id="14" fill="hold">
                            <p:stCondLst>
                              <p:cond delay="1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03"/>
                                        </p:tgtEl>
                                        <p:attrNameLst>
                                          <p:attrName>style.visibility</p:attrName>
                                        </p:attrNameLst>
                                      </p:cBhvr>
                                      <p:to>
                                        <p:strVal val="visible"/>
                                      </p:to>
                                    </p:set>
                                    <p:anim calcmode="lin" valueType="num">
                                      <p:cBhvr>
                                        <p:cTn id="17" dur="500" fill="hold"/>
                                        <p:tgtEl>
                                          <p:spTgt spid="103"/>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03"/>
                                        </p:tgtEl>
                                        <p:attrNameLst>
                                          <p:attrName>ppt_y</p:attrName>
                                        </p:attrNameLst>
                                      </p:cBhvr>
                                      <p:tavLst>
                                        <p:tav tm="0">
                                          <p:val>
                                            <p:strVal val="#ppt_y"/>
                                          </p:val>
                                        </p:tav>
                                        <p:tav tm="100000">
                                          <p:val>
                                            <p:strVal val="#ppt_y"/>
                                          </p:val>
                                        </p:tav>
                                      </p:tavLst>
                                    </p:anim>
                                    <p:anim calcmode="lin" valueType="num">
                                      <p:cBhvr>
                                        <p:cTn id="19" dur="500" fill="hold"/>
                                        <p:tgtEl>
                                          <p:spTgt spid="103"/>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03"/>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bldLvl="0" animBg="1"/>
      <p:bldP spid="103" grpId="0"/>
      <p:bldP spid="10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4848547" y="3020480"/>
            <a:ext cx="502444" cy="502444"/>
            <a:chOff x="6443245" y="4780605"/>
            <a:chExt cx="751188" cy="751188"/>
          </a:xfrm>
          <a:solidFill>
            <a:schemeClr val="bg1"/>
          </a:solidFill>
        </p:grpSpPr>
        <p:sp>
          <p:nvSpPr>
            <p:cNvPr id="47" name="椭圆 46"/>
            <p:cNvSpPr/>
            <p:nvPr/>
          </p:nvSpPr>
          <p:spPr>
            <a:xfrm>
              <a:off x="6443245" y="4780605"/>
              <a:ext cx="751188" cy="751188"/>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75000"/>
                    <a:lumOff val="25000"/>
                  </a:schemeClr>
                </a:solidFill>
                <a:cs typeface="+mn-ea"/>
                <a:sym typeface="+mn-lt"/>
              </a:endParaRPr>
            </a:p>
          </p:txBody>
        </p:sp>
        <p:grpSp>
          <p:nvGrpSpPr>
            <p:cNvPr id="48" name="组合 47"/>
            <p:cNvGrpSpPr/>
            <p:nvPr/>
          </p:nvGrpSpPr>
          <p:grpSpPr>
            <a:xfrm>
              <a:off x="6600772" y="4925106"/>
              <a:ext cx="482922" cy="481856"/>
              <a:chOff x="3175" y="4763"/>
              <a:chExt cx="717550" cy="715963"/>
            </a:xfrm>
            <a:grpFill/>
          </p:grpSpPr>
          <p:sp>
            <p:nvSpPr>
              <p:cNvPr id="49" name="Freeform 9"/>
              <p:cNvSpPr/>
              <p:nvPr/>
            </p:nvSpPr>
            <p:spPr bwMode="auto">
              <a:xfrm>
                <a:off x="434975" y="439738"/>
                <a:ext cx="285750" cy="280988"/>
              </a:xfrm>
              <a:custGeom>
                <a:avLst/>
                <a:gdLst>
                  <a:gd name="T0" fmla="*/ 68 w 75"/>
                  <a:gd name="T1" fmla="*/ 42 h 74"/>
                  <a:gd name="T2" fmla="*/ 25 w 75"/>
                  <a:gd name="T3" fmla="*/ 0 h 74"/>
                  <a:gd name="T4" fmla="*/ 0 w 75"/>
                  <a:gd name="T5" fmla="*/ 24 h 74"/>
                  <a:gd name="T6" fmla="*/ 43 w 75"/>
                  <a:gd name="T7" fmla="*/ 67 h 74"/>
                  <a:gd name="T8" fmla="*/ 68 w 75"/>
                  <a:gd name="T9" fmla="*/ 67 h 74"/>
                  <a:gd name="T10" fmla="*/ 68 w 75"/>
                  <a:gd name="T11" fmla="*/ 42 h 74"/>
                </a:gdLst>
                <a:ahLst/>
                <a:cxnLst>
                  <a:cxn ang="0">
                    <a:pos x="T0" y="T1"/>
                  </a:cxn>
                  <a:cxn ang="0">
                    <a:pos x="T2" y="T3"/>
                  </a:cxn>
                  <a:cxn ang="0">
                    <a:pos x="T4" y="T5"/>
                  </a:cxn>
                  <a:cxn ang="0">
                    <a:pos x="T6" y="T7"/>
                  </a:cxn>
                  <a:cxn ang="0">
                    <a:pos x="T8" y="T9"/>
                  </a:cxn>
                  <a:cxn ang="0">
                    <a:pos x="T10" y="T11"/>
                  </a:cxn>
                </a:cxnLst>
                <a:rect l="0" t="0" r="r" b="b"/>
                <a:pathLst>
                  <a:path w="75" h="74">
                    <a:moveTo>
                      <a:pt x="68" y="42"/>
                    </a:moveTo>
                    <a:cubicBezTo>
                      <a:pt x="25" y="0"/>
                      <a:pt x="25" y="0"/>
                      <a:pt x="25" y="0"/>
                    </a:cubicBezTo>
                    <a:cubicBezTo>
                      <a:pt x="19" y="10"/>
                      <a:pt x="10" y="18"/>
                      <a:pt x="0" y="24"/>
                    </a:cubicBezTo>
                    <a:cubicBezTo>
                      <a:pt x="43" y="67"/>
                      <a:pt x="43" y="67"/>
                      <a:pt x="43" y="67"/>
                    </a:cubicBezTo>
                    <a:cubicBezTo>
                      <a:pt x="50" y="74"/>
                      <a:pt x="61" y="74"/>
                      <a:pt x="68" y="67"/>
                    </a:cubicBezTo>
                    <a:cubicBezTo>
                      <a:pt x="75" y="60"/>
                      <a:pt x="75" y="49"/>
                      <a:pt x="68" y="42"/>
                    </a:cubicBez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cs typeface="+mn-ea"/>
                  <a:sym typeface="+mn-lt"/>
                </a:endParaRPr>
              </a:p>
            </p:txBody>
          </p:sp>
          <p:sp>
            <p:nvSpPr>
              <p:cNvPr id="50" name="Freeform 10"/>
              <p:cNvSpPr>
                <a:spLocks noEditPoints="1"/>
              </p:cNvSpPr>
              <p:nvPr/>
            </p:nvSpPr>
            <p:spPr bwMode="auto">
              <a:xfrm>
                <a:off x="3175" y="4763"/>
                <a:ext cx="530225" cy="533400"/>
              </a:xfrm>
              <a:custGeom>
                <a:avLst/>
                <a:gdLst>
                  <a:gd name="T0" fmla="*/ 139 w 139"/>
                  <a:gd name="T1" fmla="*/ 70 h 140"/>
                  <a:gd name="T2" fmla="*/ 70 w 139"/>
                  <a:gd name="T3" fmla="*/ 0 h 140"/>
                  <a:gd name="T4" fmla="*/ 0 w 139"/>
                  <a:gd name="T5" fmla="*/ 70 h 140"/>
                  <a:gd name="T6" fmla="*/ 70 w 139"/>
                  <a:gd name="T7" fmla="*/ 140 h 140"/>
                  <a:gd name="T8" fmla="*/ 139 w 139"/>
                  <a:gd name="T9" fmla="*/ 70 h 140"/>
                  <a:gd name="T10" fmla="*/ 70 w 139"/>
                  <a:gd name="T11" fmla="*/ 122 h 140"/>
                  <a:gd name="T12" fmla="*/ 17 w 139"/>
                  <a:gd name="T13" fmla="*/ 70 h 140"/>
                  <a:gd name="T14" fmla="*/ 70 w 139"/>
                  <a:gd name="T15" fmla="*/ 17 h 140"/>
                  <a:gd name="T16" fmla="*/ 122 w 139"/>
                  <a:gd name="T17" fmla="*/ 70 h 140"/>
                  <a:gd name="T18" fmla="*/ 70 w 139"/>
                  <a:gd name="T19" fmla="*/ 1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39" y="70"/>
                    </a:moveTo>
                    <a:cubicBezTo>
                      <a:pt x="139" y="31"/>
                      <a:pt x="108" y="0"/>
                      <a:pt x="70" y="0"/>
                    </a:cubicBezTo>
                    <a:cubicBezTo>
                      <a:pt x="31" y="0"/>
                      <a:pt x="0" y="31"/>
                      <a:pt x="0" y="70"/>
                    </a:cubicBezTo>
                    <a:cubicBezTo>
                      <a:pt x="0" y="108"/>
                      <a:pt x="31" y="140"/>
                      <a:pt x="70" y="140"/>
                    </a:cubicBezTo>
                    <a:cubicBezTo>
                      <a:pt x="108" y="140"/>
                      <a:pt x="139" y="108"/>
                      <a:pt x="139" y="70"/>
                    </a:cubicBezTo>
                    <a:close/>
                    <a:moveTo>
                      <a:pt x="70" y="122"/>
                    </a:moveTo>
                    <a:cubicBezTo>
                      <a:pt x="41" y="122"/>
                      <a:pt x="17" y="99"/>
                      <a:pt x="17" y="70"/>
                    </a:cubicBezTo>
                    <a:cubicBezTo>
                      <a:pt x="17" y="41"/>
                      <a:pt x="41" y="17"/>
                      <a:pt x="70" y="17"/>
                    </a:cubicBezTo>
                    <a:cubicBezTo>
                      <a:pt x="98" y="17"/>
                      <a:pt x="122" y="41"/>
                      <a:pt x="122" y="70"/>
                    </a:cubicBezTo>
                    <a:cubicBezTo>
                      <a:pt x="122" y="99"/>
                      <a:pt x="98" y="122"/>
                      <a:pt x="70" y="122"/>
                    </a:cubicBez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cs typeface="+mn-ea"/>
                  <a:sym typeface="+mn-lt"/>
                </a:endParaRPr>
              </a:p>
            </p:txBody>
          </p:sp>
          <p:sp>
            <p:nvSpPr>
              <p:cNvPr id="51" name="Freeform 11"/>
              <p:cNvSpPr/>
              <p:nvPr/>
            </p:nvSpPr>
            <p:spPr bwMode="auto">
              <a:xfrm>
                <a:off x="114300" y="115888"/>
                <a:ext cx="157163" cy="155575"/>
              </a:xfrm>
              <a:custGeom>
                <a:avLst/>
                <a:gdLst>
                  <a:gd name="T0" fmla="*/ 0 w 41"/>
                  <a:gd name="T1" fmla="*/ 41 h 41"/>
                  <a:gd name="T2" fmla="*/ 12 w 41"/>
                  <a:gd name="T3" fmla="*/ 41 h 41"/>
                  <a:gd name="T4" fmla="*/ 41 w 41"/>
                  <a:gd name="T5" fmla="*/ 12 h 41"/>
                  <a:gd name="T6" fmla="*/ 41 w 41"/>
                  <a:gd name="T7" fmla="*/ 0 h 41"/>
                  <a:gd name="T8" fmla="*/ 0 w 41"/>
                  <a:gd name="T9" fmla="*/ 41 h 41"/>
                </a:gdLst>
                <a:ahLst/>
                <a:cxnLst>
                  <a:cxn ang="0">
                    <a:pos x="T0" y="T1"/>
                  </a:cxn>
                  <a:cxn ang="0">
                    <a:pos x="T2" y="T3"/>
                  </a:cxn>
                  <a:cxn ang="0">
                    <a:pos x="T4" y="T5"/>
                  </a:cxn>
                  <a:cxn ang="0">
                    <a:pos x="T6" y="T7"/>
                  </a:cxn>
                  <a:cxn ang="0">
                    <a:pos x="T8" y="T9"/>
                  </a:cxn>
                </a:cxnLst>
                <a:rect l="0" t="0" r="r" b="b"/>
                <a:pathLst>
                  <a:path w="41" h="41">
                    <a:moveTo>
                      <a:pt x="0" y="41"/>
                    </a:moveTo>
                    <a:cubicBezTo>
                      <a:pt x="12" y="41"/>
                      <a:pt x="12" y="41"/>
                      <a:pt x="12" y="41"/>
                    </a:cubicBezTo>
                    <a:cubicBezTo>
                      <a:pt x="12" y="25"/>
                      <a:pt x="25" y="12"/>
                      <a:pt x="41" y="12"/>
                    </a:cubicBezTo>
                    <a:cubicBezTo>
                      <a:pt x="41" y="0"/>
                      <a:pt x="41" y="0"/>
                      <a:pt x="41" y="0"/>
                    </a:cubicBezTo>
                    <a:cubicBezTo>
                      <a:pt x="18" y="0"/>
                      <a:pt x="0" y="18"/>
                      <a:pt x="0" y="41"/>
                    </a:cubicBez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cs typeface="+mn-ea"/>
                  <a:sym typeface="+mn-lt"/>
                </a:endParaRPr>
              </a:p>
            </p:txBody>
          </p:sp>
        </p:grpSp>
      </p:grpSp>
      <p:grpSp>
        <p:nvGrpSpPr>
          <p:cNvPr id="2" name="组合 1"/>
          <p:cNvGrpSpPr/>
          <p:nvPr/>
        </p:nvGrpSpPr>
        <p:grpSpPr>
          <a:xfrm>
            <a:off x="4848547" y="899000"/>
            <a:ext cx="502444" cy="502444"/>
            <a:chOff x="6443245" y="1611109"/>
            <a:chExt cx="751188" cy="751188"/>
          </a:xfrm>
          <a:solidFill>
            <a:schemeClr val="bg1"/>
          </a:solidFill>
        </p:grpSpPr>
        <p:sp>
          <p:nvSpPr>
            <p:cNvPr id="45" name="椭圆 44"/>
            <p:cNvSpPr/>
            <p:nvPr/>
          </p:nvSpPr>
          <p:spPr>
            <a:xfrm>
              <a:off x="6443245" y="1611109"/>
              <a:ext cx="751188" cy="751188"/>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75000"/>
                    <a:lumOff val="25000"/>
                  </a:schemeClr>
                </a:solidFill>
                <a:cs typeface="+mn-ea"/>
                <a:sym typeface="+mn-lt"/>
              </a:endParaRPr>
            </a:p>
          </p:txBody>
        </p:sp>
        <p:sp>
          <p:nvSpPr>
            <p:cNvPr id="46" name="Freeform 21"/>
            <p:cNvSpPr>
              <a:spLocks noEditPoints="1"/>
            </p:cNvSpPr>
            <p:nvPr/>
          </p:nvSpPr>
          <p:spPr bwMode="auto">
            <a:xfrm>
              <a:off x="6602953" y="1780982"/>
              <a:ext cx="425755" cy="418061"/>
            </a:xfrm>
            <a:custGeom>
              <a:avLst/>
              <a:gdLst>
                <a:gd name="T0" fmla="*/ 179 w 208"/>
                <a:gd name="T1" fmla="*/ 79 h 204"/>
                <a:gd name="T2" fmla="*/ 174 w 208"/>
                <a:gd name="T3" fmla="*/ 66 h 204"/>
                <a:gd name="T4" fmla="*/ 185 w 208"/>
                <a:gd name="T5" fmla="*/ 38 h 204"/>
                <a:gd name="T6" fmla="*/ 169 w 208"/>
                <a:gd name="T7" fmla="*/ 22 h 204"/>
                <a:gd name="T8" fmla="*/ 140 w 208"/>
                <a:gd name="T9" fmla="*/ 33 h 204"/>
                <a:gd name="T10" fmla="*/ 128 w 208"/>
                <a:gd name="T11" fmla="*/ 28 h 204"/>
                <a:gd name="T12" fmla="*/ 115 w 208"/>
                <a:gd name="T13" fmla="*/ 0 h 204"/>
                <a:gd name="T14" fmla="*/ 92 w 208"/>
                <a:gd name="T15" fmla="*/ 0 h 204"/>
                <a:gd name="T16" fmla="*/ 80 w 208"/>
                <a:gd name="T17" fmla="*/ 28 h 204"/>
                <a:gd name="T18" fmla="*/ 67 w 208"/>
                <a:gd name="T19" fmla="*/ 33 h 204"/>
                <a:gd name="T20" fmla="*/ 38 w 208"/>
                <a:gd name="T21" fmla="*/ 22 h 204"/>
                <a:gd name="T22" fmla="*/ 22 w 208"/>
                <a:gd name="T23" fmla="*/ 38 h 204"/>
                <a:gd name="T24" fmla="*/ 34 w 208"/>
                <a:gd name="T25" fmla="*/ 66 h 204"/>
                <a:gd name="T26" fmla="*/ 28 w 208"/>
                <a:gd name="T27" fmla="*/ 79 h 204"/>
                <a:gd name="T28" fmla="*/ 0 w 208"/>
                <a:gd name="T29" fmla="*/ 91 h 204"/>
                <a:gd name="T30" fmla="*/ 0 w 208"/>
                <a:gd name="T31" fmla="*/ 114 h 204"/>
                <a:gd name="T32" fmla="*/ 28 w 208"/>
                <a:gd name="T33" fmla="*/ 126 h 204"/>
                <a:gd name="T34" fmla="*/ 34 w 208"/>
                <a:gd name="T35" fmla="*/ 138 h 204"/>
                <a:gd name="T36" fmla="*/ 23 w 208"/>
                <a:gd name="T37" fmla="*/ 167 h 204"/>
                <a:gd name="T38" fmla="*/ 39 w 208"/>
                <a:gd name="T39" fmla="*/ 182 h 204"/>
                <a:gd name="T40" fmla="*/ 67 w 208"/>
                <a:gd name="T41" fmla="*/ 171 h 204"/>
                <a:gd name="T42" fmla="*/ 80 w 208"/>
                <a:gd name="T43" fmla="*/ 176 h 204"/>
                <a:gd name="T44" fmla="*/ 93 w 208"/>
                <a:gd name="T45" fmla="*/ 204 h 204"/>
                <a:gd name="T46" fmla="*/ 116 w 208"/>
                <a:gd name="T47" fmla="*/ 204 h 204"/>
                <a:gd name="T48" fmla="*/ 128 w 208"/>
                <a:gd name="T49" fmla="*/ 176 h 204"/>
                <a:gd name="T50" fmla="*/ 141 w 208"/>
                <a:gd name="T51" fmla="*/ 171 h 204"/>
                <a:gd name="T52" fmla="*/ 170 w 208"/>
                <a:gd name="T53" fmla="*/ 182 h 204"/>
                <a:gd name="T54" fmla="*/ 186 w 208"/>
                <a:gd name="T55" fmla="*/ 166 h 204"/>
                <a:gd name="T56" fmla="*/ 174 w 208"/>
                <a:gd name="T57" fmla="*/ 138 h 204"/>
                <a:gd name="T58" fmla="*/ 179 w 208"/>
                <a:gd name="T59" fmla="*/ 125 h 204"/>
                <a:gd name="T60" fmla="*/ 208 w 208"/>
                <a:gd name="T61" fmla="*/ 113 h 204"/>
                <a:gd name="T62" fmla="*/ 208 w 208"/>
                <a:gd name="T63" fmla="*/ 90 h 204"/>
                <a:gd name="T64" fmla="*/ 179 w 208"/>
                <a:gd name="T65" fmla="*/ 79 h 204"/>
                <a:gd name="T66" fmla="*/ 137 w 208"/>
                <a:gd name="T67" fmla="*/ 102 h 204"/>
                <a:gd name="T68" fmla="*/ 104 w 208"/>
                <a:gd name="T69" fmla="*/ 135 h 204"/>
                <a:gd name="T70" fmla="*/ 71 w 208"/>
                <a:gd name="T71" fmla="*/ 102 h 204"/>
                <a:gd name="T72" fmla="*/ 104 w 208"/>
                <a:gd name="T73" fmla="*/ 69 h 204"/>
                <a:gd name="T74" fmla="*/ 137 w 208"/>
                <a:gd name="T75" fmla="*/ 10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8" h="204">
                  <a:moveTo>
                    <a:pt x="179" y="79"/>
                  </a:moveTo>
                  <a:cubicBezTo>
                    <a:pt x="174" y="66"/>
                    <a:pt x="174" y="66"/>
                    <a:pt x="174" y="66"/>
                  </a:cubicBezTo>
                  <a:cubicBezTo>
                    <a:pt x="174" y="66"/>
                    <a:pt x="186" y="39"/>
                    <a:pt x="185" y="38"/>
                  </a:cubicBezTo>
                  <a:cubicBezTo>
                    <a:pt x="169" y="22"/>
                    <a:pt x="169" y="22"/>
                    <a:pt x="169" y="22"/>
                  </a:cubicBezTo>
                  <a:cubicBezTo>
                    <a:pt x="168" y="21"/>
                    <a:pt x="140" y="33"/>
                    <a:pt x="140" y="33"/>
                  </a:cubicBezTo>
                  <a:cubicBezTo>
                    <a:pt x="128" y="28"/>
                    <a:pt x="128" y="28"/>
                    <a:pt x="128" y="28"/>
                  </a:cubicBezTo>
                  <a:cubicBezTo>
                    <a:pt x="128" y="28"/>
                    <a:pt x="116" y="0"/>
                    <a:pt x="115" y="0"/>
                  </a:cubicBezTo>
                  <a:cubicBezTo>
                    <a:pt x="92" y="0"/>
                    <a:pt x="92" y="0"/>
                    <a:pt x="92" y="0"/>
                  </a:cubicBezTo>
                  <a:cubicBezTo>
                    <a:pt x="90" y="0"/>
                    <a:pt x="80" y="28"/>
                    <a:pt x="80" y="28"/>
                  </a:cubicBezTo>
                  <a:cubicBezTo>
                    <a:pt x="67" y="33"/>
                    <a:pt x="67" y="33"/>
                    <a:pt x="67" y="33"/>
                  </a:cubicBezTo>
                  <a:cubicBezTo>
                    <a:pt x="67" y="33"/>
                    <a:pt x="39" y="21"/>
                    <a:pt x="38" y="22"/>
                  </a:cubicBezTo>
                  <a:cubicBezTo>
                    <a:pt x="22" y="38"/>
                    <a:pt x="22" y="38"/>
                    <a:pt x="22" y="38"/>
                  </a:cubicBezTo>
                  <a:cubicBezTo>
                    <a:pt x="21" y="39"/>
                    <a:pt x="34" y="66"/>
                    <a:pt x="34" y="66"/>
                  </a:cubicBezTo>
                  <a:cubicBezTo>
                    <a:pt x="28" y="79"/>
                    <a:pt x="28" y="79"/>
                    <a:pt x="28" y="79"/>
                  </a:cubicBezTo>
                  <a:cubicBezTo>
                    <a:pt x="28" y="79"/>
                    <a:pt x="0" y="90"/>
                    <a:pt x="0" y="91"/>
                  </a:cubicBezTo>
                  <a:cubicBezTo>
                    <a:pt x="0" y="114"/>
                    <a:pt x="0" y="114"/>
                    <a:pt x="0" y="114"/>
                  </a:cubicBezTo>
                  <a:cubicBezTo>
                    <a:pt x="0" y="115"/>
                    <a:pt x="28" y="126"/>
                    <a:pt x="28" y="126"/>
                  </a:cubicBezTo>
                  <a:cubicBezTo>
                    <a:pt x="34" y="138"/>
                    <a:pt x="34" y="138"/>
                    <a:pt x="34" y="138"/>
                  </a:cubicBezTo>
                  <a:cubicBezTo>
                    <a:pt x="34" y="138"/>
                    <a:pt x="21" y="166"/>
                    <a:pt x="23" y="167"/>
                  </a:cubicBezTo>
                  <a:cubicBezTo>
                    <a:pt x="39" y="182"/>
                    <a:pt x="39" y="182"/>
                    <a:pt x="39" y="182"/>
                  </a:cubicBezTo>
                  <a:cubicBezTo>
                    <a:pt x="40" y="184"/>
                    <a:pt x="67" y="171"/>
                    <a:pt x="67" y="171"/>
                  </a:cubicBezTo>
                  <a:cubicBezTo>
                    <a:pt x="80" y="176"/>
                    <a:pt x="80" y="176"/>
                    <a:pt x="80" y="176"/>
                  </a:cubicBezTo>
                  <a:cubicBezTo>
                    <a:pt x="80" y="176"/>
                    <a:pt x="91" y="204"/>
                    <a:pt x="93" y="204"/>
                  </a:cubicBezTo>
                  <a:cubicBezTo>
                    <a:pt x="116" y="204"/>
                    <a:pt x="116" y="204"/>
                    <a:pt x="116" y="204"/>
                  </a:cubicBezTo>
                  <a:cubicBezTo>
                    <a:pt x="117" y="204"/>
                    <a:pt x="128" y="176"/>
                    <a:pt x="128" y="176"/>
                  </a:cubicBezTo>
                  <a:cubicBezTo>
                    <a:pt x="141" y="171"/>
                    <a:pt x="141" y="171"/>
                    <a:pt x="141" y="171"/>
                  </a:cubicBezTo>
                  <a:cubicBezTo>
                    <a:pt x="141" y="171"/>
                    <a:pt x="169" y="183"/>
                    <a:pt x="170" y="182"/>
                  </a:cubicBezTo>
                  <a:cubicBezTo>
                    <a:pt x="186" y="166"/>
                    <a:pt x="186" y="166"/>
                    <a:pt x="186" y="166"/>
                  </a:cubicBezTo>
                  <a:cubicBezTo>
                    <a:pt x="187" y="165"/>
                    <a:pt x="174" y="138"/>
                    <a:pt x="174" y="138"/>
                  </a:cubicBezTo>
                  <a:cubicBezTo>
                    <a:pt x="179" y="125"/>
                    <a:pt x="179" y="125"/>
                    <a:pt x="179" y="125"/>
                  </a:cubicBezTo>
                  <a:cubicBezTo>
                    <a:pt x="179" y="125"/>
                    <a:pt x="208" y="114"/>
                    <a:pt x="208" y="113"/>
                  </a:cubicBezTo>
                  <a:cubicBezTo>
                    <a:pt x="208" y="90"/>
                    <a:pt x="208" y="90"/>
                    <a:pt x="208" y="90"/>
                  </a:cubicBezTo>
                  <a:cubicBezTo>
                    <a:pt x="208" y="89"/>
                    <a:pt x="179" y="79"/>
                    <a:pt x="179" y="79"/>
                  </a:cubicBezTo>
                  <a:close/>
                  <a:moveTo>
                    <a:pt x="137" y="102"/>
                  </a:moveTo>
                  <a:cubicBezTo>
                    <a:pt x="137" y="120"/>
                    <a:pt x="122" y="135"/>
                    <a:pt x="104" y="135"/>
                  </a:cubicBezTo>
                  <a:cubicBezTo>
                    <a:pt x="86" y="135"/>
                    <a:pt x="71" y="120"/>
                    <a:pt x="71" y="102"/>
                  </a:cubicBezTo>
                  <a:cubicBezTo>
                    <a:pt x="71" y="84"/>
                    <a:pt x="86" y="69"/>
                    <a:pt x="104" y="69"/>
                  </a:cubicBezTo>
                  <a:cubicBezTo>
                    <a:pt x="122" y="69"/>
                    <a:pt x="137" y="84"/>
                    <a:pt x="137" y="102"/>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cs typeface="+mn-ea"/>
                <a:sym typeface="+mn-lt"/>
              </a:endParaRPr>
            </a:p>
          </p:txBody>
        </p:sp>
      </p:grpSp>
      <p:grpSp>
        <p:nvGrpSpPr>
          <p:cNvPr id="13" name="组合 12"/>
          <p:cNvGrpSpPr/>
          <p:nvPr/>
        </p:nvGrpSpPr>
        <p:grpSpPr>
          <a:xfrm>
            <a:off x="4848547" y="1982551"/>
            <a:ext cx="502444" cy="502444"/>
            <a:chOff x="6443245" y="3204483"/>
            <a:chExt cx="751188" cy="751188"/>
          </a:xfrm>
          <a:solidFill>
            <a:schemeClr val="bg1"/>
          </a:solidFill>
        </p:grpSpPr>
        <p:sp>
          <p:nvSpPr>
            <p:cNvPr id="43" name="椭圆 42"/>
            <p:cNvSpPr/>
            <p:nvPr/>
          </p:nvSpPr>
          <p:spPr>
            <a:xfrm>
              <a:off x="6443245" y="3204483"/>
              <a:ext cx="751188" cy="751188"/>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75000"/>
                    <a:lumOff val="25000"/>
                  </a:schemeClr>
                </a:solidFill>
                <a:cs typeface="+mn-ea"/>
                <a:sym typeface="+mn-lt"/>
              </a:endParaRPr>
            </a:p>
          </p:txBody>
        </p:sp>
        <p:sp>
          <p:nvSpPr>
            <p:cNvPr id="44" name="Freeform 33"/>
            <p:cNvSpPr>
              <a:spLocks noEditPoints="1"/>
            </p:cNvSpPr>
            <p:nvPr/>
          </p:nvSpPr>
          <p:spPr bwMode="auto">
            <a:xfrm>
              <a:off x="6534210" y="3329085"/>
              <a:ext cx="554928" cy="455936"/>
            </a:xfrm>
            <a:custGeom>
              <a:avLst/>
              <a:gdLst>
                <a:gd name="T0" fmla="*/ 221 w 244"/>
                <a:gd name="T1" fmla="*/ 66 h 200"/>
                <a:gd name="T2" fmla="*/ 207 w 244"/>
                <a:gd name="T3" fmla="*/ 80 h 200"/>
                <a:gd name="T4" fmla="*/ 221 w 244"/>
                <a:gd name="T5" fmla="*/ 93 h 200"/>
                <a:gd name="T6" fmla="*/ 235 w 244"/>
                <a:gd name="T7" fmla="*/ 80 h 200"/>
                <a:gd name="T8" fmla="*/ 221 w 244"/>
                <a:gd name="T9" fmla="*/ 66 h 200"/>
                <a:gd name="T10" fmla="*/ 23 w 244"/>
                <a:gd name="T11" fmla="*/ 66 h 200"/>
                <a:gd name="T12" fmla="*/ 9 w 244"/>
                <a:gd name="T13" fmla="*/ 80 h 200"/>
                <a:gd name="T14" fmla="*/ 23 w 244"/>
                <a:gd name="T15" fmla="*/ 93 h 200"/>
                <a:gd name="T16" fmla="*/ 37 w 244"/>
                <a:gd name="T17" fmla="*/ 80 h 200"/>
                <a:gd name="T18" fmla="*/ 23 w 244"/>
                <a:gd name="T19" fmla="*/ 66 h 200"/>
                <a:gd name="T20" fmla="*/ 180 w 244"/>
                <a:gd name="T21" fmla="*/ 41 h 200"/>
                <a:gd name="T22" fmla="*/ 160 w 244"/>
                <a:gd name="T23" fmla="*/ 61 h 200"/>
                <a:gd name="T24" fmla="*/ 180 w 244"/>
                <a:gd name="T25" fmla="*/ 82 h 200"/>
                <a:gd name="T26" fmla="*/ 201 w 244"/>
                <a:gd name="T27" fmla="*/ 61 h 200"/>
                <a:gd name="T28" fmla="*/ 180 w 244"/>
                <a:gd name="T29" fmla="*/ 41 h 200"/>
                <a:gd name="T30" fmla="*/ 244 w 244"/>
                <a:gd name="T31" fmla="*/ 166 h 200"/>
                <a:gd name="T32" fmla="*/ 220 w 244"/>
                <a:gd name="T33" fmla="*/ 166 h 200"/>
                <a:gd name="T34" fmla="*/ 220 w 244"/>
                <a:gd name="T35" fmla="*/ 123 h 200"/>
                <a:gd name="T36" fmla="*/ 215 w 244"/>
                <a:gd name="T37" fmla="*/ 102 h 200"/>
                <a:gd name="T38" fmla="*/ 221 w 244"/>
                <a:gd name="T39" fmla="*/ 101 h 200"/>
                <a:gd name="T40" fmla="*/ 244 w 244"/>
                <a:gd name="T41" fmla="*/ 124 h 200"/>
                <a:gd name="T42" fmla="*/ 244 w 244"/>
                <a:gd name="T43" fmla="*/ 166 h 200"/>
                <a:gd name="T44" fmla="*/ 64 w 244"/>
                <a:gd name="T45" fmla="*/ 41 h 200"/>
                <a:gd name="T46" fmla="*/ 43 w 244"/>
                <a:gd name="T47" fmla="*/ 61 h 200"/>
                <a:gd name="T48" fmla="*/ 64 w 244"/>
                <a:gd name="T49" fmla="*/ 82 h 200"/>
                <a:gd name="T50" fmla="*/ 84 w 244"/>
                <a:gd name="T51" fmla="*/ 61 h 200"/>
                <a:gd name="T52" fmla="*/ 64 w 244"/>
                <a:gd name="T53" fmla="*/ 41 h 200"/>
                <a:gd name="T54" fmla="*/ 23 w 244"/>
                <a:gd name="T55" fmla="*/ 101 h 200"/>
                <a:gd name="T56" fmla="*/ 29 w 244"/>
                <a:gd name="T57" fmla="*/ 102 h 200"/>
                <a:gd name="T58" fmla="*/ 24 w 244"/>
                <a:gd name="T59" fmla="*/ 123 h 200"/>
                <a:gd name="T60" fmla="*/ 24 w 244"/>
                <a:gd name="T61" fmla="*/ 166 h 200"/>
                <a:gd name="T62" fmla="*/ 0 w 244"/>
                <a:gd name="T63" fmla="*/ 166 h 200"/>
                <a:gd name="T64" fmla="*/ 0 w 244"/>
                <a:gd name="T65" fmla="*/ 124 h 200"/>
                <a:gd name="T66" fmla="*/ 23 w 244"/>
                <a:gd name="T67" fmla="*/ 101 h 200"/>
                <a:gd name="T68" fmla="*/ 122 w 244"/>
                <a:gd name="T69" fmla="*/ 0 h 200"/>
                <a:gd name="T70" fmla="*/ 92 w 244"/>
                <a:gd name="T71" fmla="*/ 30 h 200"/>
                <a:gd name="T72" fmla="*/ 122 w 244"/>
                <a:gd name="T73" fmla="*/ 60 h 200"/>
                <a:gd name="T74" fmla="*/ 152 w 244"/>
                <a:gd name="T75" fmla="*/ 30 h 200"/>
                <a:gd name="T76" fmla="*/ 122 w 244"/>
                <a:gd name="T77" fmla="*/ 0 h 200"/>
                <a:gd name="T78" fmla="*/ 213 w 244"/>
                <a:gd name="T79" fmla="*/ 182 h 200"/>
                <a:gd name="T80" fmla="*/ 177 w 244"/>
                <a:gd name="T81" fmla="*/ 182 h 200"/>
                <a:gd name="T82" fmla="*/ 177 w 244"/>
                <a:gd name="T83" fmla="*/ 116 h 200"/>
                <a:gd name="T84" fmla="*/ 171 w 244"/>
                <a:gd name="T85" fmla="*/ 91 h 200"/>
                <a:gd name="T86" fmla="*/ 180 w 244"/>
                <a:gd name="T87" fmla="*/ 90 h 200"/>
                <a:gd name="T88" fmla="*/ 213 w 244"/>
                <a:gd name="T89" fmla="*/ 123 h 200"/>
                <a:gd name="T90" fmla="*/ 213 w 244"/>
                <a:gd name="T91" fmla="*/ 182 h 200"/>
                <a:gd name="T92" fmla="*/ 67 w 244"/>
                <a:gd name="T93" fmla="*/ 116 h 200"/>
                <a:gd name="T94" fmla="*/ 67 w 244"/>
                <a:gd name="T95" fmla="*/ 182 h 200"/>
                <a:gd name="T96" fmla="*/ 31 w 244"/>
                <a:gd name="T97" fmla="*/ 182 h 200"/>
                <a:gd name="T98" fmla="*/ 31 w 244"/>
                <a:gd name="T99" fmla="*/ 123 h 200"/>
                <a:gd name="T100" fmla="*/ 64 w 244"/>
                <a:gd name="T101" fmla="*/ 90 h 200"/>
                <a:gd name="T102" fmla="*/ 73 w 244"/>
                <a:gd name="T103" fmla="*/ 91 h 200"/>
                <a:gd name="T104" fmla="*/ 67 w 244"/>
                <a:gd name="T105" fmla="*/ 116 h 200"/>
                <a:gd name="T106" fmla="*/ 74 w 244"/>
                <a:gd name="T107" fmla="*/ 200 h 200"/>
                <a:gd name="T108" fmla="*/ 170 w 244"/>
                <a:gd name="T109" fmla="*/ 200 h 200"/>
                <a:gd name="T110" fmla="*/ 170 w 244"/>
                <a:gd name="T111" fmla="*/ 116 h 200"/>
                <a:gd name="T112" fmla="*/ 122 w 244"/>
                <a:gd name="T113" fmla="*/ 69 h 200"/>
                <a:gd name="T114" fmla="*/ 74 w 244"/>
                <a:gd name="T115" fmla="*/ 116 h 200"/>
                <a:gd name="T116" fmla="*/ 74 w 244"/>
                <a:gd name="T1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4" h="200">
                  <a:moveTo>
                    <a:pt x="221" y="66"/>
                  </a:moveTo>
                  <a:cubicBezTo>
                    <a:pt x="214" y="66"/>
                    <a:pt x="207" y="72"/>
                    <a:pt x="207" y="80"/>
                  </a:cubicBezTo>
                  <a:cubicBezTo>
                    <a:pt x="207" y="87"/>
                    <a:pt x="214" y="93"/>
                    <a:pt x="221" y="93"/>
                  </a:cubicBezTo>
                  <a:cubicBezTo>
                    <a:pt x="229" y="93"/>
                    <a:pt x="235" y="87"/>
                    <a:pt x="235" y="80"/>
                  </a:cubicBezTo>
                  <a:cubicBezTo>
                    <a:pt x="235" y="72"/>
                    <a:pt x="229" y="66"/>
                    <a:pt x="221" y="66"/>
                  </a:cubicBezTo>
                  <a:close/>
                  <a:moveTo>
                    <a:pt x="23" y="66"/>
                  </a:moveTo>
                  <a:cubicBezTo>
                    <a:pt x="15" y="66"/>
                    <a:pt x="9" y="72"/>
                    <a:pt x="9" y="80"/>
                  </a:cubicBezTo>
                  <a:cubicBezTo>
                    <a:pt x="9" y="87"/>
                    <a:pt x="15" y="93"/>
                    <a:pt x="23" y="93"/>
                  </a:cubicBezTo>
                  <a:cubicBezTo>
                    <a:pt x="31" y="93"/>
                    <a:pt x="37" y="87"/>
                    <a:pt x="37" y="80"/>
                  </a:cubicBezTo>
                  <a:cubicBezTo>
                    <a:pt x="37" y="72"/>
                    <a:pt x="31" y="66"/>
                    <a:pt x="23" y="66"/>
                  </a:cubicBezTo>
                  <a:close/>
                  <a:moveTo>
                    <a:pt x="180" y="41"/>
                  </a:moveTo>
                  <a:cubicBezTo>
                    <a:pt x="169" y="41"/>
                    <a:pt x="160" y="50"/>
                    <a:pt x="160" y="61"/>
                  </a:cubicBezTo>
                  <a:cubicBezTo>
                    <a:pt x="160" y="73"/>
                    <a:pt x="169" y="82"/>
                    <a:pt x="180" y="82"/>
                  </a:cubicBezTo>
                  <a:cubicBezTo>
                    <a:pt x="191" y="82"/>
                    <a:pt x="201" y="73"/>
                    <a:pt x="201" y="61"/>
                  </a:cubicBezTo>
                  <a:cubicBezTo>
                    <a:pt x="201" y="50"/>
                    <a:pt x="191" y="41"/>
                    <a:pt x="180" y="41"/>
                  </a:cubicBezTo>
                  <a:close/>
                  <a:moveTo>
                    <a:pt x="244" y="166"/>
                  </a:moveTo>
                  <a:cubicBezTo>
                    <a:pt x="220" y="166"/>
                    <a:pt x="220" y="166"/>
                    <a:pt x="220" y="166"/>
                  </a:cubicBezTo>
                  <a:cubicBezTo>
                    <a:pt x="220" y="123"/>
                    <a:pt x="220" y="123"/>
                    <a:pt x="220" y="123"/>
                  </a:cubicBezTo>
                  <a:cubicBezTo>
                    <a:pt x="220" y="115"/>
                    <a:pt x="218" y="108"/>
                    <a:pt x="215" y="102"/>
                  </a:cubicBezTo>
                  <a:cubicBezTo>
                    <a:pt x="217" y="102"/>
                    <a:pt x="219" y="101"/>
                    <a:pt x="221" y="101"/>
                  </a:cubicBezTo>
                  <a:cubicBezTo>
                    <a:pt x="234" y="101"/>
                    <a:pt x="244" y="111"/>
                    <a:pt x="244" y="124"/>
                  </a:cubicBezTo>
                  <a:lnTo>
                    <a:pt x="244" y="166"/>
                  </a:lnTo>
                  <a:close/>
                  <a:moveTo>
                    <a:pt x="64" y="41"/>
                  </a:moveTo>
                  <a:cubicBezTo>
                    <a:pt x="53" y="41"/>
                    <a:pt x="43" y="50"/>
                    <a:pt x="43" y="61"/>
                  </a:cubicBezTo>
                  <a:cubicBezTo>
                    <a:pt x="43" y="73"/>
                    <a:pt x="53" y="82"/>
                    <a:pt x="64" y="82"/>
                  </a:cubicBezTo>
                  <a:cubicBezTo>
                    <a:pt x="75" y="82"/>
                    <a:pt x="84" y="73"/>
                    <a:pt x="84" y="61"/>
                  </a:cubicBezTo>
                  <a:cubicBezTo>
                    <a:pt x="84" y="50"/>
                    <a:pt x="75" y="41"/>
                    <a:pt x="64" y="41"/>
                  </a:cubicBezTo>
                  <a:close/>
                  <a:moveTo>
                    <a:pt x="23" y="101"/>
                  </a:moveTo>
                  <a:cubicBezTo>
                    <a:pt x="25" y="101"/>
                    <a:pt x="27" y="102"/>
                    <a:pt x="29" y="102"/>
                  </a:cubicBezTo>
                  <a:cubicBezTo>
                    <a:pt x="26" y="108"/>
                    <a:pt x="24" y="115"/>
                    <a:pt x="24" y="123"/>
                  </a:cubicBezTo>
                  <a:cubicBezTo>
                    <a:pt x="24" y="166"/>
                    <a:pt x="24" y="166"/>
                    <a:pt x="24" y="166"/>
                  </a:cubicBezTo>
                  <a:cubicBezTo>
                    <a:pt x="0" y="166"/>
                    <a:pt x="0" y="166"/>
                    <a:pt x="0" y="166"/>
                  </a:cubicBezTo>
                  <a:cubicBezTo>
                    <a:pt x="0" y="124"/>
                    <a:pt x="0" y="124"/>
                    <a:pt x="0" y="124"/>
                  </a:cubicBezTo>
                  <a:cubicBezTo>
                    <a:pt x="0" y="111"/>
                    <a:pt x="11" y="101"/>
                    <a:pt x="23" y="101"/>
                  </a:cubicBezTo>
                  <a:close/>
                  <a:moveTo>
                    <a:pt x="122" y="0"/>
                  </a:moveTo>
                  <a:cubicBezTo>
                    <a:pt x="105" y="0"/>
                    <a:pt x="92" y="13"/>
                    <a:pt x="92" y="30"/>
                  </a:cubicBezTo>
                  <a:cubicBezTo>
                    <a:pt x="92" y="47"/>
                    <a:pt x="105" y="60"/>
                    <a:pt x="122" y="60"/>
                  </a:cubicBezTo>
                  <a:cubicBezTo>
                    <a:pt x="139" y="60"/>
                    <a:pt x="152" y="47"/>
                    <a:pt x="152" y="30"/>
                  </a:cubicBezTo>
                  <a:cubicBezTo>
                    <a:pt x="152" y="13"/>
                    <a:pt x="139" y="0"/>
                    <a:pt x="122" y="0"/>
                  </a:cubicBezTo>
                  <a:close/>
                  <a:moveTo>
                    <a:pt x="213" y="182"/>
                  </a:moveTo>
                  <a:cubicBezTo>
                    <a:pt x="177" y="182"/>
                    <a:pt x="177" y="182"/>
                    <a:pt x="177" y="182"/>
                  </a:cubicBezTo>
                  <a:cubicBezTo>
                    <a:pt x="177" y="116"/>
                    <a:pt x="177" y="116"/>
                    <a:pt x="177" y="116"/>
                  </a:cubicBezTo>
                  <a:cubicBezTo>
                    <a:pt x="177" y="107"/>
                    <a:pt x="175" y="99"/>
                    <a:pt x="171" y="91"/>
                  </a:cubicBezTo>
                  <a:cubicBezTo>
                    <a:pt x="174" y="90"/>
                    <a:pt x="177" y="90"/>
                    <a:pt x="180" y="90"/>
                  </a:cubicBezTo>
                  <a:cubicBezTo>
                    <a:pt x="198" y="90"/>
                    <a:pt x="213" y="104"/>
                    <a:pt x="213" y="123"/>
                  </a:cubicBezTo>
                  <a:lnTo>
                    <a:pt x="213" y="182"/>
                  </a:lnTo>
                  <a:close/>
                  <a:moveTo>
                    <a:pt x="67" y="116"/>
                  </a:moveTo>
                  <a:cubicBezTo>
                    <a:pt x="67" y="182"/>
                    <a:pt x="67" y="182"/>
                    <a:pt x="67" y="182"/>
                  </a:cubicBezTo>
                  <a:cubicBezTo>
                    <a:pt x="31" y="182"/>
                    <a:pt x="31" y="182"/>
                    <a:pt x="31" y="182"/>
                  </a:cubicBezTo>
                  <a:cubicBezTo>
                    <a:pt x="31" y="123"/>
                    <a:pt x="31" y="123"/>
                    <a:pt x="31" y="123"/>
                  </a:cubicBezTo>
                  <a:cubicBezTo>
                    <a:pt x="31" y="104"/>
                    <a:pt x="46" y="90"/>
                    <a:pt x="64" y="90"/>
                  </a:cubicBezTo>
                  <a:cubicBezTo>
                    <a:pt x="67" y="90"/>
                    <a:pt x="70" y="90"/>
                    <a:pt x="73" y="91"/>
                  </a:cubicBezTo>
                  <a:cubicBezTo>
                    <a:pt x="69" y="99"/>
                    <a:pt x="67" y="107"/>
                    <a:pt x="67" y="116"/>
                  </a:cubicBezTo>
                  <a:close/>
                  <a:moveTo>
                    <a:pt x="74" y="200"/>
                  </a:moveTo>
                  <a:cubicBezTo>
                    <a:pt x="170" y="200"/>
                    <a:pt x="170" y="200"/>
                    <a:pt x="170" y="200"/>
                  </a:cubicBezTo>
                  <a:cubicBezTo>
                    <a:pt x="170" y="116"/>
                    <a:pt x="170" y="116"/>
                    <a:pt x="170" y="116"/>
                  </a:cubicBezTo>
                  <a:cubicBezTo>
                    <a:pt x="170" y="90"/>
                    <a:pt x="148" y="69"/>
                    <a:pt x="122" y="69"/>
                  </a:cubicBezTo>
                  <a:cubicBezTo>
                    <a:pt x="96" y="69"/>
                    <a:pt x="74" y="90"/>
                    <a:pt x="74" y="116"/>
                  </a:cubicBezTo>
                  <a:lnTo>
                    <a:pt x="74" y="200"/>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cs typeface="+mn-ea"/>
                <a:sym typeface="+mn-lt"/>
              </a:endParaRPr>
            </a:p>
          </p:txBody>
        </p:sp>
      </p:grpSp>
      <p:grpSp>
        <p:nvGrpSpPr>
          <p:cNvPr id="14" name="组合 13"/>
          <p:cNvGrpSpPr/>
          <p:nvPr/>
        </p:nvGrpSpPr>
        <p:grpSpPr>
          <a:xfrm>
            <a:off x="925402" y="3018575"/>
            <a:ext cx="507683" cy="507683"/>
            <a:chOff x="816774" y="4776910"/>
            <a:chExt cx="759650" cy="759649"/>
          </a:xfrm>
          <a:solidFill>
            <a:schemeClr val="bg1"/>
          </a:solidFill>
        </p:grpSpPr>
        <p:sp>
          <p:nvSpPr>
            <p:cNvPr id="28" name="椭圆 27"/>
            <p:cNvSpPr/>
            <p:nvPr/>
          </p:nvSpPr>
          <p:spPr>
            <a:xfrm>
              <a:off x="816774" y="4776910"/>
              <a:ext cx="759650" cy="759649"/>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75000"/>
                    <a:lumOff val="25000"/>
                  </a:schemeClr>
                </a:solidFill>
                <a:cs typeface="+mn-ea"/>
                <a:sym typeface="+mn-lt"/>
              </a:endParaRPr>
            </a:p>
          </p:txBody>
        </p:sp>
        <p:grpSp>
          <p:nvGrpSpPr>
            <p:cNvPr id="29" name="组合 28"/>
            <p:cNvGrpSpPr/>
            <p:nvPr/>
          </p:nvGrpSpPr>
          <p:grpSpPr>
            <a:xfrm>
              <a:off x="927948" y="4902209"/>
              <a:ext cx="469371" cy="442728"/>
              <a:chOff x="244475" y="2743200"/>
              <a:chExt cx="727075" cy="685800"/>
            </a:xfrm>
            <a:grpFill/>
          </p:grpSpPr>
          <p:sp>
            <p:nvSpPr>
              <p:cNvPr id="30" name="Freeform 15"/>
              <p:cNvSpPr>
                <a:spLocks noEditPoints="1"/>
              </p:cNvSpPr>
              <p:nvPr/>
            </p:nvSpPr>
            <p:spPr bwMode="auto">
              <a:xfrm>
                <a:off x="244475" y="3013075"/>
                <a:ext cx="204788" cy="415925"/>
              </a:xfrm>
              <a:custGeom>
                <a:avLst/>
                <a:gdLst>
                  <a:gd name="T0" fmla="*/ 41 w 54"/>
                  <a:gd name="T1" fmla="*/ 13 h 109"/>
                  <a:gd name="T2" fmla="*/ 41 w 54"/>
                  <a:gd name="T3" fmla="*/ 47 h 109"/>
                  <a:gd name="T4" fmla="*/ 13 w 54"/>
                  <a:gd name="T5" fmla="*/ 47 h 109"/>
                  <a:gd name="T6" fmla="*/ 13 w 54"/>
                  <a:gd name="T7" fmla="*/ 13 h 109"/>
                  <a:gd name="T8" fmla="*/ 41 w 54"/>
                  <a:gd name="T9" fmla="*/ 13 h 109"/>
                  <a:gd name="T10" fmla="*/ 50 w 54"/>
                  <a:gd name="T11" fmla="*/ 0 h 109"/>
                  <a:gd name="T12" fmla="*/ 4 w 54"/>
                  <a:gd name="T13" fmla="*/ 0 h 109"/>
                  <a:gd name="T14" fmla="*/ 0 w 54"/>
                  <a:gd name="T15" fmla="*/ 5 h 109"/>
                  <a:gd name="T16" fmla="*/ 0 w 54"/>
                  <a:gd name="T17" fmla="*/ 105 h 109"/>
                  <a:gd name="T18" fmla="*/ 4 w 54"/>
                  <a:gd name="T19" fmla="*/ 109 h 109"/>
                  <a:gd name="T20" fmla="*/ 50 w 54"/>
                  <a:gd name="T21" fmla="*/ 109 h 109"/>
                  <a:gd name="T22" fmla="*/ 54 w 54"/>
                  <a:gd name="T23" fmla="*/ 105 h 109"/>
                  <a:gd name="T24" fmla="*/ 54 w 54"/>
                  <a:gd name="T25" fmla="*/ 5 h 109"/>
                  <a:gd name="T26" fmla="*/ 50 w 54"/>
                  <a:gd name="T2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109">
                    <a:moveTo>
                      <a:pt x="41" y="13"/>
                    </a:moveTo>
                    <a:cubicBezTo>
                      <a:pt x="41" y="47"/>
                      <a:pt x="41" y="47"/>
                      <a:pt x="41" y="47"/>
                    </a:cubicBezTo>
                    <a:cubicBezTo>
                      <a:pt x="13" y="47"/>
                      <a:pt x="13" y="47"/>
                      <a:pt x="13" y="47"/>
                    </a:cubicBezTo>
                    <a:cubicBezTo>
                      <a:pt x="13" y="13"/>
                      <a:pt x="13" y="13"/>
                      <a:pt x="13" y="13"/>
                    </a:cubicBezTo>
                    <a:cubicBezTo>
                      <a:pt x="41" y="13"/>
                      <a:pt x="41" y="13"/>
                      <a:pt x="41" y="13"/>
                    </a:cubicBezTo>
                    <a:moveTo>
                      <a:pt x="50" y="0"/>
                    </a:moveTo>
                    <a:cubicBezTo>
                      <a:pt x="4" y="0"/>
                      <a:pt x="4" y="0"/>
                      <a:pt x="4" y="0"/>
                    </a:cubicBezTo>
                    <a:cubicBezTo>
                      <a:pt x="2" y="0"/>
                      <a:pt x="0" y="2"/>
                      <a:pt x="0" y="5"/>
                    </a:cubicBezTo>
                    <a:cubicBezTo>
                      <a:pt x="0" y="105"/>
                      <a:pt x="0" y="105"/>
                      <a:pt x="0" y="105"/>
                    </a:cubicBezTo>
                    <a:cubicBezTo>
                      <a:pt x="0" y="107"/>
                      <a:pt x="2" y="109"/>
                      <a:pt x="4" y="109"/>
                    </a:cubicBezTo>
                    <a:cubicBezTo>
                      <a:pt x="50" y="109"/>
                      <a:pt x="50" y="109"/>
                      <a:pt x="50" y="109"/>
                    </a:cubicBezTo>
                    <a:cubicBezTo>
                      <a:pt x="52" y="109"/>
                      <a:pt x="54" y="107"/>
                      <a:pt x="54" y="105"/>
                    </a:cubicBezTo>
                    <a:cubicBezTo>
                      <a:pt x="54" y="5"/>
                      <a:pt x="54" y="5"/>
                      <a:pt x="54" y="5"/>
                    </a:cubicBezTo>
                    <a:cubicBezTo>
                      <a:pt x="54" y="2"/>
                      <a:pt x="52" y="0"/>
                      <a:pt x="50" y="0"/>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cs typeface="+mn-ea"/>
                  <a:sym typeface="+mn-lt"/>
                </a:endParaRPr>
              </a:p>
            </p:txBody>
          </p:sp>
          <p:sp>
            <p:nvSpPr>
              <p:cNvPr id="31" name="Freeform 16"/>
              <p:cNvSpPr>
                <a:spLocks noEditPoints="1"/>
              </p:cNvSpPr>
              <p:nvPr/>
            </p:nvSpPr>
            <p:spPr bwMode="auto">
              <a:xfrm>
                <a:off x="500063" y="2914650"/>
                <a:ext cx="207963" cy="514350"/>
              </a:xfrm>
              <a:custGeom>
                <a:avLst/>
                <a:gdLst>
                  <a:gd name="T0" fmla="*/ 42 w 55"/>
                  <a:gd name="T1" fmla="*/ 13 h 135"/>
                  <a:gd name="T2" fmla="*/ 42 w 55"/>
                  <a:gd name="T3" fmla="*/ 81 h 135"/>
                  <a:gd name="T4" fmla="*/ 13 w 55"/>
                  <a:gd name="T5" fmla="*/ 81 h 135"/>
                  <a:gd name="T6" fmla="*/ 13 w 55"/>
                  <a:gd name="T7" fmla="*/ 13 h 135"/>
                  <a:gd name="T8" fmla="*/ 42 w 55"/>
                  <a:gd name="T9" fmla="*/ 13 h 135"/>
                  <a:gd name="T10" fmla="*/ 51 w 55"/>
                  <a:gd name="T11" fmla="*/ 0 h 135"/>
                  <a:gd name="T12" fmla="*/ 5 w 55"/>
                  <a:gd name="T13" fmla="*/ 0 h 135"/>
                  <a:gd name="T14" fmla="*/ 0 w 55"/>
                  <a:gd name="T15" fmla="*/ 5 h 135"/>
                  <a:gd name="T16" fmla="*/ 0 w 55"/>
                  <a:gd name="T17" fmla="*/ 131 h 135"/>
                  <a:gd name="T18" fmla="*/ 5 w 55"/>
                  <a:gd name="T19" fmla="*/ 135 h 135"/>
                  <a:gd name="T20" fmla="*/ 51 w 55"/>
                  <a:gd name="T21" fmla="*/ 135 h 135"/>
                  <a:gd name="T22" fmla="*/ 55 w 55"/>
                  <a:gd name="T23" fmla="*/ 131 h 135"/>
                  <a:gd name="T24" fmla="*/ 55 w 55"/>
                  <a:gd name="T25" fmla="*/ 5 h 135"/>
                  <a:gd name="T26" fmla="*/ 51 w 55"/>
                  <a:gd name="T2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35">
                    <a:moveTo>
                      <a:pt x="42" y="13"/>
                    </a:moveTo>
                    <a:cubicBezTo>
                      <a:pt x="42" y="81"/>
                      <a:pt x="42" y="81"/>
                      <a:pt x="42" y="81"/>
                    </a:cubicBezTo>
                    <a:cubicBezTo>
                      <a:pt x="13" y="81"/>
                      <a:pt x="13" y="81"/>
                      <a:pt x="13" y="81"/>
                    </a:cubicBezTo>
                    <a:cubicBezTo>
                      <a:pt x="13" y="13"/>
                      <a:pt x="13" y="13"/>
                      <a:pt x="13" y="13"/>
                    </a:cubicBezTo>
                    <a:cubicBezTo>
                      <a:pt x="42" y="13"/>
                      <a:pt x="42" y="13"/>
                      <a:pt x="42" y="13"/>
                    </a:cubicBezTo>
                    <a:moveTo>
                      <a:pt x="51" y="0"/>
                    </a:moveTo>
                    <a:cubicBezTo>
                      <a:pt x="5" y="0"/>
                      <a:pt x="5" y="0"/>
                      <a:pt x="5" y="0"/>
                    </a:cubicBezTo>
                    <a:cubicBezTo>
                      <a:pt x="2" y="0"/>
                      <a:pt x="0" y="2"/>
                      <a:pt x="0" y="5"/>
                    </a:cubicBezTo>
                    <a:cubicBezTo>
                      <a:pt x="0" y="131"/>
                      <a:pt x="0" y="131"/>
                      <a:pt x="0" y="131"/>
                    </a:cubicBezTo>
                    <a:cubicBezTo>
                      <a:pt x="0" y="133"/>
                      <a:pt x="2" y="135"/>
                      <a:pt x="5" y="135"/>
                    </a:cubicBezTo>
                    <a:cubicBezTo>
                      <a:pt x="51" y="135"/>
                      <a:pt x="51" y="135"/>
                      <a:pt x="51" y="135"/>
                    </a:cubicBezTo>
                    <a:cubicBezTo>
                      <a:pt x="53" y="135"/>
                      <a:pt x="55" y="133"/>
                      <a:pt x="55" y="131"/>
                    </a:cubicBezTo>
                    <a:cubicBezTo>
                      <a:pt x="55" y="5"/>
                      <a:pt x="55" y="5"/>
                      <a:pt x="55" y="5"/>
                    </a:cubicBezTo>
                    <a:cubicBezTo>
                      <a:pt x="55" y="2"/>
                      <a:pt x="53" y="0"/>
                      <a:pt x="51" y="0"/>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cs typeface="+mn-ea"/>
                  <a:sym typeface="+mn-lt"/>
                </a:endParaRPr>
              </a:p>
            </p:txBody>
          </p:sp>
          <p:sp>
            <p:nvSpPr>
              <p:cNvPr id="32" name="Freeform 17"/>
              <p:cNvSpPr>
                <a:spLocks noEditPoints="1"/>
              </p:cNvSpPr>
              <p:nvPr/>
            </p:nvSpPr>
            <p:spPr bwMode="auto">
              <a:xfrm>
                <a:off x="762000" y="2743200"/>
                <a:ext cx="209550" cy="685800"/>
              </a:xfrm>
              <a:custGeom>
                <a:avLst/>
                <a:gdLst>
                  <a:gd name="T0" fmla="*/ 42 w 55"/>
                  <a:gd name="T1" fmla="*/ 13 h 180"/>
                  <a:gd name="T2" fmla="*/ 42 w 55"/>
                  <a:gd name="T3" fmla="*/ 96 h 180"/>
                  <a:gd name="T4" fmla="*/ 13 w 55"/>
                  <a:gd name="T5" fmla="*/ 96 h 180"/>
                  <a:gd name="T6" fmla="*/ 13 w 55"/>
                  <a:gd name="T7" fmla="*/ 13 h 180"/>
                  <a:gd name="T8" fmla="*/ 42 w 55"/>
                  <a:gd name="T9" fmla="*/ 13 h 180"/>
                  <a:gd name="T10" fmla="*/ 50 w 55"/>
                  <a:gd name="T11" fmla="*/ 0 h 180"/>
                  <a:gd name="T12" fmla="*/ 4 w 55"/>
                  <a:gd name="T13" fmla="*/ 0 h 180"/>
                  <a:gd name="T14" fmla="*/ 0 w 55"/>
                  <a:gd name="T15" fmla="*/ 4 h 180"/>
                  <a:gd name="T16" fmla="*/ 0 w 55"/>
                  <a:gd name="T17" fmla="*/ 176 h 180"/>
                  <a:gd name="T18" fmla="*/ 4 w 55"/>
                  <a:gd name="T19" fmla="*/ 180 h 180"/>
                  <a:gd name="T20" fmla="*/ 50 w 55"/>
                  <a:gd name="T21" fmla="*/ 180 h 180"/>
                  <a:gd name="T22" fmla="*/ 55 w 55"/>
                  <a:gd name="T23" fmla="*/ 176 h 180"/>
                  <a:gd name="T24" fmla="*/ 55 w 55"/>
                  <a:gd name="T25" fmla="*/ 4 h 180"/>
                  <a:gd name="T26" fmla="*/ 50 w 55"/>
                  <a:gd name="T2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80">
                    <a:moveTo>
                      <a:pt x="42" y="13"/>
                    </a:moveTo>
                    <a:cubicBezTo>
                      <a:pt x="42" y="96"/>
                      <a:pt x="42" y="96"/>
                      <a:pt x="42" y="96"/>
                    </a:cubicBezTo>
                    <a:cubicBezTo>
                      <a:pt x="13" y="96"/>
                      <a:pt x="13" y="96"/>
                      <a:pt x="13" y="96"/>
                    </a:cubicBezTo>
                    <a:cubicBezTo>
                      <a:pt x="13" y="13"/>
                      <a:pt x="13" y="13"/>
                      <a:pt x="13" y="13"/>
                    </a:cubicBezTo>
                    <a:cubicBezTo>
                      <a:pt x="42" y="13"/>
                      <a:pt x="42" y="13"/>
                      <a:pt x="42" y="13"/>
                    </a:cubicBezTo>
                    <a:moveTo>
                      <a:pt x="50" y="0"/>
                    </a:moveTo>
                    <a:cubicBezTo>
                      <a:pt x="4" y="0"/>
                      <a:pt x="4" y="0"/>
                      <a:pt x="4" y="0"/>
                    </a:cubicBezTo>
                    <a:cubicBezTo>
                      <a:pt x="2" y="0"/>
                      <a:pt x="0" y="2"/>
                      <a:pt x="0" y="4"/>
                    </a:cubicBezTo>
                    <a:cubicBezTo>
                      <a:pt x="0" y="176"/>
                      <a:pt x="0" y="176"/>
                      <a:pt x="0" y="176"/>
                    </a:cubicBezTo>
                    <a:cubicBezTo>
                      <a:pt x="0" y="178"/>
                      <a:pt x="2" y="180"/>
                      <a:pt x="4" y="180"/>
                    </a:cubicBezTo>
                    <a:cubicBezTo>
                      <a:pt x="50" y="180"/>
                      <a:pt x="50" y="180"/>
                      <a:pt x="50" y="180"/>
                    </a:cubicBezTo>
                    <a:cubicBezTo>
                      <a:pt x="53" y="180"/>
                      <a:pt x="55" y="178"/>
                      <a:pt x="55" y="176"/>
                    </a:cubicBezTo>
                    <a:cubicBezTo>
                      <a:pt x="55" y="4"/>
                      <a:pt x="55" y="4"/>
                      <a:pt x="55" y="4"/>
                    </a:cubicBezTo>
                    <a:cubicBezTo>
                      <a:pt x="55" y="2"/>
                      <a:pt x="53" y="0"/>
                      <a:pt x="50" y="0"/>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cs typeface="+mn-ea"/>
                  <a:sym typeface="+mn-lt"/>
                </a:endParaRPr>
              </a:p>
            </p:txBody>
          </p:sp>
        </p:grpSp>
      </p:grpSp>
      <p:grpSp>
        <p:nvGrpSpPr>
          <p:cNvPr id="5" name="组合 4"/>
          <p:cNvGrpSpPr/>
          <p:nvPr/>
        </p:nvGrpSpPr>
        <p:grpSpPr>
          <a:xfrm>
            <a:off x="944452" y="1983503"/>
            <a:ext cx="507683" cy="507683"/>
            <a:chOff x="3424768" y="2961096"/>
            <a:chExt cx="759650" cy="759649"/>
          </a:xfrm>
          <a:solidFill>
            <a:schemeClr val="bg1"/>
          </a:solidFill>
        </p:grpSpPr>
        <p:sp>
          <p:nvSpPr>
            <p:cNvPr id="21" name="椭圆 20"/>
            <p:cNvSpPr/>
            <p:nvPr/>
          </p:nvSpPr>
          <p:spPr>
            <a:xfrm>
              <a:off x="3424768" y="2961096"/>
              <a:ext cx="759650" cy="759649"/>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75000"/>
                    <a:lumOff val="25000"/>
                  </a:schemeClr>
                </a:solidFill>
                <a:cs typeface="+mn-ea"/>
                <a:sym typeface="+mn-lt"/>
              </a:endParaRPr>
            </a:p>
          </p:txBody>
        </p:sp>
        <p:grpSp>
          <p:nvGrpSpPr>
            <p:cNvPr id="22" name="组合 21"/>
            <p:cNvGrpSpPr/>
            <p:nvPr/>
          </p:nvGrpSpPr>
          <p:grpSpPr>
            <a:xfrm>
              <a:off x="3602043" y="3071238"/>
              <a:ext cx="405347" cy="482677"/>
              <a:chOff x="10787673" y="2508217"/>
              <a:chExt cx="478426" cy="569698"/>
            </a:xfrm>
            <a:grpFill/>
          </p:grpSpPr>
          <p:sp>
            <p:nvSpPr>
              <p:cNvPr id="23" name="Freeform 25"/>
              <p:cNvSpPr>
                <a:spLocks noEditPoints="1"/>
              </p:cNvSpPr>
              <p:nvPr/>
            </p:nvSpPr>
            <p:spPr bwMode="auto">
              <a:xfrm>
                <a:off x="10787673" y="2508217"/>
                <a:ext cx="478426" cy="569698"/>
              </a:xfrm>
              <a:custGeom>
                <a:avLst/>
                <a:gdLst>
                  <a:gd name="T0" fmla="*/ 145 w 156"/>
                  <a:gd name="T1" fmla="*/ 22 h 178"/>
                  <a:gd name="T2" fmla="*/ 134 w 156"/>
                  <a:gd name="T3" fmla="*/ 22 h 178"/>
                  <a:gd name="T4" fmla="*/ 134 w 156"/>
                  <a:gd name="T5" fmla="*/ 11 h 178"/>
                  <a:gd name="T6" fmla="*/ 123 w 156"/>
                  <a:gd name="T7" fmla="*/ 0 h 178"/>
                  <a:gd name="T8" fmla="*/ 11 w 156"/>
                  <a:gd name="T9" fmla="*/ 0 h 178"/>
                  <a:gd name="T10" fmla="*/ 0 w 156"/>
                  <a:gd name="T11" fmla="*/ 11 h 178"/>
                  <a:gd name="T12" fmla="*/ 0 w 156"/>
                  <a:gd name="T13" fmla="*/ 145 h 178"/>
                  <a:gd name="T14" fmla="*/ 11 w 156"/>
                  <a:gd name="T15" fmla="*/ 156 h 178"/>
                  <a:gd name="T16" fmla="*/ 22 w 156"/>
                  <a:gd name="T17" fmla="*/ 156 h 178"/>
                  <a:gd name="T18" fmla="*/ 22 w 156"/>
                  <a:gd name="T19" fmla="*/ 167 h 178"/>
                  <a:gd name="T20" fmla="*/ 33 w 156"/>
                  <a:gd name="T21" fmla="*/ 178 h 178"/>
                  <a:gd name="T22" fmla="*/ 145 w 156"/>
                  <a:gd name="T23" fmla="*/ 178 h 178"/>
                  <a:gd name="T24" fmla="*/ 156 w 156"/>
                  <a:gd name="T25" fmla="*/ 167 h 178"/>
                  <a:gd name="T26" fmla="*/ 156 w 156"/>
                  <a:gd name="T27" fmla="*/ 33 h 178"/>
                  <a:gd name="T28" fmla="*/ 145 w 156"/>
                  <a:gd name="T29" fmla="*/ 22 h 178"/>
                  <a:gd name="T30" fmla="*/ 11 w 156"/>
                  <a:gd name="T31" fmla="*/ 145 h 178"/>
                  <a:gd name="T32" fmla="*/ 11 w 156"/>
                  <a:gd name="T33" fmla="*/ 11 h 178"/>
                  <a:gd name="T34" fmla="*/ 123 w 156"/>
                  <a:gd name="T35" fmla="*/ 11 h 178"/>
                  <a:gd name="T36" fmla="*/ 123 w 156"/>
                  <a:gd name="T37" fmla="*/ 145 h 178"/>
                  <a:gd name="T38" fmla="*/ 11 w 156"/>
                  <a:gd name="T39" fmla="*/ 145 h 178"/>
                  <a:gd name="T40" fmla="*/ 145 w 156"/>
                  <a:gd name="T41" fmla="*/ 167 h 178"/>
                  <a:gd name="T42" fmla="*/ 33 w 156"/>
                  <a:gd name="T43" fmla="*/ 167 h 178"/>
                  <a:gd name="T44" fmla="*/ 33 w 156"/>
                  <a:gd name="T45" fmla="*/ 156 h 178"/>
                  <a:gd name="T46" fmla="*/ 123 w 156"/>
                  <a:gd name="T47" fmla="*/ 156 h 178"/>
                  <a:gd name="T48" fmla="*/ 134 w 156"/>
                  <a:gd name="T49" fmla="*/ 145 h 178"/>
                  <a:gd name="T50" fmla="*/ 134 w 156"/>
                  <a:gd name="T51" fmla="*/ 33 h 178"/>
                  <a:gd name="T52" fmla="*/ 145 w 156"/>
                  <a:gd name="T53" fmla="*/ 33 h 178"/>
                  <a:gd name="T54" fmla="*/ 145 w 156"/>
                  <a:gd name="T55" fmla="*/ 16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6" h="178">
                    <a:moveTo>
                      <a:pt x="145" y="22"/>
                    </a:moveTo>
                    <a:cubicBezTo>
                      <a:pt x="134" y="22"/>
                      <a:pt x="134" y="22"/>
                      <a:pt x="134" y="22"/>
                    </a:cubicBezTo>
                    <a:cubicBezTo>
                      <a:pt x="134" y="11"/>
                      <a:pt x="134" y="11"/>
                      <a:pt x="134" y="11"/>
                    </a:cubicBezTo>
                    <a:cubicBezTo>
                      <a:pt x="134" y="5"/>
                      <a:pt x="129" y="0"/>
                      <a:pt x="123" y="0"/>
                    </a:cubicBezTo>
                    <a:cubicBezTo>
                      <a:pt x="11" y="0"/>
                      <a:pt x="11" y="0"/>
                      <a:pt x="11" y="0"/>
                    </a:cubicBezTo>
                    <a:cubicBezTo>
                      <a:pt x="5" y="0"/>
                      <a:pt x="0" y="5"/>
                      <a:pt x="0" y="11"/>
                    </a:cubicBezTo>
                    <a:cubicBezTo>
                      <a:pt x="0" y="145"/>
                      <a:pt x="0" y="145"/>
                      <a:pt x="0" y="145"/>
                    </a:cubicBezTo>
                    <a:cubicBezTo>
                      <a:pt x="0" y="151"/>
                      <a:pt x="5" y="156"/>
                      <a:pt x="11" y="156"/>
                    </a:cubicBezTo>
                    <a:cubicBezTo>
                      <a:pt x="22" y="156"/>
                      <a:pt x="22" y="156"/>
                      <a:pt x="22" y="156"/>
                    </a:cubicBezTo>
                    <a:cubicBezTo>
                      <a:pt x="22" y="167"/>
                      <a:pt x="22" y="167"/>
                      <a:pt x="22" y="167"/>
                    </a:cubicBezTo>
                    <a:cubicBezTo>
                      <a:pt x="22" y="173"/>
                      <a:pt x="27" y="178"/>
                      <a:pt x="33" y="178"/>
                    </a:cubicBezTo>
                    <a:cubicBezTo>
                      <a:pt x="145" y="178"/>
                      <a:pt x="145" y="178"/>
                      <a:pt x="145" y="178"/>
                    </a:cubicBezTo>
                    <a:cubicBezTo>
                      <a:pt x="151" y="178"/>
                      <a:pt x="156" y="173"/>
                      <a:pt x="156" y="167"/>
                    </a:cubicBezTo>
                    <a:cubicBezTo>
                      <a:pt x="156" y="33"/>
                      <a:pt x="156" y="33"/>
                      <a:pt x="156" y="33"/>
                    </a:cubicBezTo>
                    <a:cubicBezTo>
                      <a:pt x="156" y="27"/>
                      <a:pt x="151" y="22"/>
                      <a:pt x="145" y="22"/>
                    </a:cubicBezTo>
                    <a:close/>
                    <a:moveTo>
                      <a:pt x="11" y="145"/>
                    </a:moveTo>
                    <a:cubicBezTo>
                      <a:pt x="11" y="11"/>
                      <a:pt x="11" y="11"/>
                      <a:pt x="11" y="11"/>
                    </a:cubicBezTo>
                    <a:cubicBezTo>
                      <a:pt x="123" y="11"/>
                      <a:pt x="123" y="11"/>
                      <a:pt x="123" y="11"/>
                    </a:cubicBezTo>
                    <a:cubicBezTo>
                      <a:pt x="123" y="145"/>
                      <a:pt x="123" y="145"/>
                      <a:pt x="123" y="145"/>
                    </a:cubicBezTo>
                    <a:lnTo>
                      <a:pt x="11" y="145"/>
                    </a:lnTo>
                    <a:close/>
                    <a:moveTo>
                      <a:pt x="145" y="167"/>
                    </a:moveTo>
                    <a:cubicBezTo>
                      <a:pt x="33" y="167"/>
                      <a:pt x="33" y="167"/>
                      <a:pt x="33" y="167"/>
                    </a:cubicBezTo>
                    <a:cubicBezTo>
                      <a:pt x="33" y="156"/>
                      <a:pt x="33" y="156"/>
                      <a:pt x="33" y="156"/>
                    </a:cubicBezTo>
                    <a:cubicBezTo>
                      <a:pt x="123" y="156"/>
                      <a:pt x="123" y="156"/>
                      <a:pt x="123" y="156"/>
                    </a:cubicBezTo>
                    <a:cubicBezTo>
                      <a:pt x="129" y="156"/>
                      <a:pt x="134" y="151"/>
                      <a:pt x="134" y="145"/>
                    </a:cubicBezTo>
                    <a:cubicBezTo>
                      <a:pt x="134" y="33"/>
                      <a:pt x="134" y="33"/>
                      <a:pt x="134" y="33"/>
                    </a:cubicBezTo>
                    <a:cubicBezTo>
                      <a:pt x="145" y="33"/>
                      <a:pt x="145" y="33"/>
                      <a:pt x="145" y="33"/>
                    </a:cubicBezTo>
                    <a:lnTo>
                      <a:pt x="145" y="167"/>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cs typeface="+mn-ea"/>
                  <a:sym typeface="+mn-lt"/>
                </a:endParaRPr>
              </a:p>
            </p:txBody>
          </p:sp>
          <p:sp>
            <p:nvSpPr>
              <p:cNvPr id="24" name="Freeform 26"/>
              <p:cNvSpPr/>
              <p:nvPr/>
            </p:nvSpPr>
            <p:spPr bwMode="auto">
              <a:xfrm>
                <a:off x="10925460" y="2614454"/>
                <a:ext cx="205404" cy="34527"/>
              </a:xfrm>
              <a:custGeom>
                <a:avLst/>
                <a:gdLst>
                  <a:gd name="T0" fmla="*/ 61 w 67"/>
                  <a:gd name="T1" fmla="*/ 0 h 11"/>
                  <a:gd name="T2" fmla="*/ 5 w 67"/>
                  <a:gd name="T3" fmla="*/ 0 h 11"/>
                  <a:gd name="T4" fmla="*/ 0 w 67"/>
                  <a:gd name="T5" fmla="*/ 6 h 11"/>
                  <a:gd name="T6" fmla="*/ 5 w 67"/>
                  <a:gd name="T7" fmla="*/ 11 h 11"/>
                  <a:gd name="T8" fmla="*/ 61 w 67"/>
                  <a:gd name="T9" fmla="*/ 11 h 11"/>
                  <a:gd name="T10" fmla="*/ 67 w 67"/>
                  <a:gd name="T11" fmla="*/ 6 h 11"/>
                  <a:gd name="T12" fmla="*/ 61 w 67"/>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7" h="11">
                    <a:moveTo>
                      <a:pt x="61" y="0"/>
                    </a:moveTo>
                    <a:cubicBezTo>
                      <a:pt x="5" y="0"/>
                      <a:pt x="5" y="0"/>
                      <a:pt x="5" y="0"/>
                    </a:cubicBezTo>
                    <a:cubicBezTo>
                      <a:pt x="2" y="0"/>
                      <a:pt x="0" y="3"/>
                      <a:pt x="0" y="6"/>
                    </a:cubicBezTo>
                    <a:cubicBezTo>
                      <a:pt x="0" y="9"/>
                      <a:pt x="2" y="11"/>
                      <a:pt x="5" y="11"/>
                    </a:cubicBezTo>
                    <a:cubicBezTo>
                      <a:pt x="61" y="11"/>
                      <a:pt x="61" y="11"/>
                      <a:pt x="61" y="11"/>
                    </a:cubicBezTo>
                    <a:cubicBezTo>
                      <a:pt x="64" y="11"/>
                      <a:pt x="67" y="9"/>
                      <a:pt x="67" y="6"/>
                    </a:cubicBezTo>
                    <a:cubicBezTo>
                      <a:pt x="67" y="3"/>
                      <a:pt x="64" y="0"/>
                      <a:pt x="61" y="0"/>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cs typeface="+mn-ea"/>
                  <a:sym typeface="+mn-lt"/>
                </a:endParaRPr>
              </a:p>
            </p:txBody>
          </p:sp>
          <p:sp>
            <p:nvSpPr>
              <p:cNvPr id="25" name="Freeform 27"/>
              <p:cNvSpPr/>
              <p:nvPr/>
            </p:nvSpPr>
            <p:spPr bwMode="auto">
              <a:xfrm>
                <a:off x="10854015" y="2723348"/>
                <a:ext cx="276849" cy="34527"/>
              </a:xfrm>
              <a:custGeom>
                <a:avLst/>
                <a:gdLst>
                  <a:gd name="T0" fmla="*/ 84 w 90"/>
                  <a:gd name="T1" fmla="*/ 0 h 11"/>
                  <a:gd name="T2" fmla="*/ 6 w 90"/>
                  <a:gd name="T3" fmla="*/ 0 h 11"/>
                  <a:gd name="T4" fmla="*/ 0 w 90"/>
                  <a:gd name="T5" fmla="*/ 5 h 11"/>
                  <a:gd name="T6" fmla="*/ 6 w 90"/>
                  <a:gd name="T7" fmla="*/ 11 h 11"/>
                  <a:gd name="T8" fmla="*/ 84 w 90"/>
                  <a:gd name="T9" fmla="*/ 11 h 11"/>
                  <a:gd name="T10" fmla="*/ 90 w 90"/>
                  <a:gd name="T11" fmla="*/ 5 h 11"/>
                  <a:gd name="T12" fmla="*/ 84 w 90"/>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90" h="11">
                    <a:moveTo>
                      <a:pt x="84" y="0"/>
                    </a:moveTo>
                    <a:cubicBezTo>
                      <a:pt x="6" y="0"/>
                      <a:pt x="6" y="0"/>
                      <a:pt x="6" y="0"/>
                    </a:cubicBezTo>
                    <a:cubicBezTo>
                      <a:pt x="3" y="0"/>
                      <a:pt x="0" y="2"/>
                      <a:pt x="0" y="5"/>
                    </a:cubicBezTo>
                    <a:cubicBezTo>
                      <a:pt x="0" y="8"/>
                      <a:pt x="3" y="11"/>
                      <a:pt x="6" y="11"/>
                    </a:cubicBezTo>
                    <a:cubicBezTo>
                      <a:pt x="84" y="11"/>
                      <a:pt x="84" y="11"/>
                      <a:pt x="84" y="11"/>
                    </a:cubicBezTo>
                    <a:cubicBezTo>
                      <a:pt x="87" y="11"/>
                      <a:pt x="90" y="8"/>
                      <a:pt x="90" y="5"/>
                    </a:cubicBezTo>
                    <a:cubicBezTo>
                      <a:pt x="90" y="2"/>
                      <a:pt x="87" y="0"/>
                      <a:pt x="84" y="0"/>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cs typeface="+mn-ea"/>
                  <a:sym typeface="+mn-lt"/>
                </a:endParaRPr>
              </a:p>
            </p:txBody>
          </p:sp>
          <p:sp>
            <p:nvSpPr>
              <p:cNvPr id="26" name="Freeform 28"/>
              <p:cNvSpPr/>
              <p:nvPr/>
            </p:nvSpPr>
            <p:spPr bwMode="auto">
              <a:xfrm>
                <a:off x="10854015" y="2793730"/>
                <a:ext cx="276849" cy="34527"/>
              </a:xfrm>
              <a:custGeom>
                <a:avLst/>
                <a:gdLst>
                  <a:gd name="T0" fmla="*/ 84 w 90"/>
                  <a:gd name="T1" fmla="*/ 0 h 11"/>
                  <a:gd name="T2" fmla="*/ 6 w 90"/>
                  <a:gd name="T3" fmla="*/ 0 h 11"/>
                  <a:gd name="T4" fmla="*/ 0 w 90"/>
                  <a:gd name="T5" fmla="*/ 6 h 11"/>
                  <a:gd name="T6" fmla="*/ 6 w 90"/>
                  <a:gd name="T7" fmla="*/ 11 h 11"/>
                  <a:gd name="T8" fmla="*/ 84 w 90"/>
                  <a:gd name="T9" fmla="*/ 11 h 11"/>
                  <a:gd name="T10" fmla="*/ 90 w 90"/>
                  <a:gd name="T11" fmla="*/ 6 h 11"/>
                  <a:gd name="T12" fmla="*/ 84 w 90"/>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90" h="11">
                    <a:moveTo>
                      <a:pt x="84" y="0"/>
                    </a:moveTo>
                    <a:cubicBezTo>
                      <a:pt x="6" y="0"/>
                      <a:pt x="6" y="0"/>
                      <a:pt x="6" y="0"/>
                    </a:cubicBezTo>
                    <a:cubicBezTo>
                      <a:pt x="3" y="0"/>
                      <a:pt x="0" y="3"/>
                      <a:pt x="0" y="6"/>
                    </a:cubicBezTo>
                    <a:cubicBezTo>
                      <a:pt x="0" y="9"/>
                      <a:pt x="3" y="11"/>
                      <a:pt x="6" y="11"/>
                    </a:cubicBezTo>
                    <a:cubicBezTo>
                      <a:pt x="84" y="11"/>
                      <a:pt x="84" y="11"/>
                      <a:pt x="84" y="11"/>
                    </a:cubicBezTo>
                    <a:cubicBezTo>
                      <a:pt x="87" y="11"/>
                      <a:pt x="90" y="9"/>
                      <a:pt x="90" y="6"/>
                    </a:cubicBezTo>
                    <a:cubicBezTo>
                      <a:pt x="90" y="3"/>
                      <a:pt x="87" y="0"/>
                      <a:pt x="84" y="0"/>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cs typeface="+mn-ea"/>
                  <a:sym typeface="+mn-lt"/>
                </a:endParaRPr>
              </a:p>
            </p:txBody>
          </p:sp>
          <p:sp>
            <p:nvSpPr>
              <p:cNvPr id="27" name="Freeform 29"/>
              <p:cNvSpPr/>
              <p:nvPr/>
            </p:nvSpPr>
            <p:spPr bwMode="auto">
              <a:xfrm>
                <a:off x="10854015" y="2862784"/>
                <a:ext cx="276849" cy="38511"/>
              </a:xfrm>
              <a:custGeom>
                <a:avLst/>
                <a:gdLst>
                  <a:gd name="T0" fmla="*/ 84 w 90"/>
                  <a:gd name="T1" fmla="*/ 0 h 12"/>
                  <a:gd name="T2" fmla="*/ 6 w 90"/>
                  <a:gd name="T3" fmla="*/ 0 h 12"/>
                  <a:gd name="T4" fmla="*/ 0 w 90"/>
                  <a:gd name="T5" fmla="*/ 6 h 12"/>
                  <a:gd name="T6" fmla="*/ 6 w 90"/>
                  <a:gd name="T7" fmla="*/ 12 h 12"/>
                  <a:gd name="T8" fmla="*/ 84 w 90"/>
                  <a:gd name="T9" fmla="*/ 12 h 12"/>
                  <a:gd name="T10" fmla="*/ 90 w 90"/>
                  <a:gd name="T11" fmla="*/ 6 h 12"/>
                  <a:gd name="T12" fmla="*/ 84 w 9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90" h="12">
                    <a:moveTo>
                      <a:pt x="84" y="0"/>
                    </a:moveTo>
                    <a:cubicBezTo>
                      <a:pt x="6" y="0"/>
                      <a:pt x="6" y="0"/>
                      <a:pt x="6" y="0"/>
                    </a:cubicBezTo>
                    <a:cubicBezTo>
                      <a:pt x="3" y="0"/>
                      <a:pt x="0" y="3"/>
                      <a:pt x="0" y="6"/>
                    </a:cubicBezTo>
                    <a:cubicBezTo>
                      <a:pt x="0" y="9"/>
                      <a:pt x="3" y="12"/>
                      <a:pt x="6" y="12"/>
                    </a:cubicBezTo>
                    <a:cubicBezTo>
                      <a:pt x="84" y="12"/>
                      <a:pt x="84" y="12"/>
                      <a:pt x="84" y="12"/>
                    </a:cubicBezTo>
                    <a:cubicBezTo>
                      <a:pt x="87" y="12"/>
                      <a:pt x="90" y="9"/>
                      <a:pt x="90" y="6"/>
                    </a:cubicBezTo>
                    <a:cubicBezTo>
                      <a:pt x="90" y="3"/>
                      <a:pt x="87" y="0"/>
                      <a:pt x="84" y="0"/>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cs typeface="+mn-ea"/>
                  <a:sym typeface="+mn-lt"/>
                </a:endParaRPr>
              </a:p>
            </p:txBody>
          </p:sp>
        </p:grpSp>
      </p:grpSp>
      <p:grpSp>
        <p:nvGrpSpPr>
          <p:cNvPr id="19" name="组合 18"/>
          <p:cNvGrpSpPr/>
          <p:nvPr/>
        </p:nvGrpSpPr>
        <p:grpSpPr>
          <a:xfrm>
            <a:off x="944452" y="899952"/>
            <a:ext cx="507683" cy="507683"/>
            <a:chOff x="3424768" y="1611109"/>
            <a:chExt cx="759650" cy="759649"/>
          </a:xfrm>
          <a:solidFill>
            <a:schemeClr val="bg1"/>
          </a:solidFill>
        </p:grpSpPr>
        <p:sp>
          <p:nvSpPr>
            <p:cNvPr id="33" name="椭圆 32"/>
            <p:cNvSpPr/>
            <p:nvPr/>
          </p:nvSpPr>
          <p:spPr>
            <a:xfrm>
              <a:off x="3424768" y="1611109"/>
              <a:ext cx="759650" cy="759649"/>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75000"/>
                    <a:lumOff val="25000"/>
                  </a:schemeClr>
                </a:solidFill>
                <a:cs typeface="+mn-ea"/>
                <a:sym typeface="+mn-lt"/>
              </a:endParaRPr>
            </a:p>
          </p:txBody>
        </p:sp>
        <p:sp>
          <p:nvSpPr>
            <p:cNvPr id="34" name="Freeform 5"/>
            <p:cNvSpPr>
              <a:spLocks noEditPoints="1"/>
            </p:cNvSpPr>
            <p:nvPr/>
          </p:nvSpPr>
          <p:spPr bwMode="auto">
            <a:xfrm>
              <a:off x="3524311" y="1805900"/>
              <a:ext cx="555723" cy="348110"/>
            </a:xfrm>
            <a:custGeom>
              <a:avLst/>
              <a:gdLst>
                <a:gd name="T0" fmla="*/ 211 w 260"/>
                <a:gd name="T1" fmla="*/ 65 h 162"/>
                <a:gd name="T2" fmla="*/ 146 w 260"/>
                <a:gd name="T3" fmla="*/ 0 h 162"/>
                <a:gd name="T4" fmla="*/ 90 w 260"/>
                <a:gd name="T5" fmla="*/ 33 h 162"/>
                <a:gd name="T6" fmla="*/ 81 w 260"/>
                <a:gd name="T7" fmla="*/ 32 h 162"/>
                <a:gd name="T8" fmla="*/ 35 w 260"/>
                <a:gd name="T9" fmla="*/ 67 h 162"/>
                <a:gd name="T10" fmla="*/ 0 w 260"/>
                <a:gd name="T11" fmla="*/ 114 h 162"/>
                <a:gd name="T12" fmla="*/ 49 w 260"/>
                <a:gd name="T13" fmla="*/ 162 h 162"/>
                <a:gd name="T14" fmla="*/ 211 w 260"/>
                <a:gd name="T15" fmla="*/ 162 h 162"/>
                <a:gd name="T16" fmla="*/ 260 w 260"/>
                <a:gd name="T17" fmla="*/ 114 h 162"/>
                <a:gd name="T18" fmla="*/ 211 w 260"/>
                <a:gd name="T19" fmla="*/ 65 h 162"/>
                <a:gd name="T20" fmla="*/ 130 w 260"/>
                <a:gd name="T21" fmla="*/ 146 h 162"/>
                <a:gd name="T22" fmla="*/ 81 w 260"/>
                <a:gd name="T23" fmla="*/ 81 h 162"/>
                <a:gd name="T24" fmla="*/ 114 w 260"/>
                <a:gd name="T25" fmla="*/ 81 h 162"/>
                <a:gd name="T26" fmla="*/ 114 w 260"/>
                <a:gd name="T27" fmla="*/ 32 h 162"/>
                <a:gd name="T28" fmla="*/ 146 w 260"/>
                <a:gd name="T29" fmla="*/ 32 h 162"/>
                <a:gd name="T30" fmla="*/ 146 w 260"/>
                <a:gd name="T31" fmla="*/ 81 h 162"/>
                <a:gd name="T32" fmla="*/ 179 w 260"/>
                <a:gd name="T33" fmla="*/ 81 h 162"/>
                <a:gd name="T34" fmla="*/ 130 w 260"/>
                <a:gd name="T35" fmla="*/ 14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0" h="162">
                  <a:moveTo>
                    <a:pt x="211" y="65"/>
                  </a:moveTo>
                  <a:cubicBezTo>
                    <a:pt x="211" y="29"/>
                    <a:pt x="182" y="0"/>
                    <a:pt x="146" y="0"/>
                  </a:cubicBezTo>
                  <a:cubicBezTo>
                    <a:pt x="122" y="0"/>
                    <a:pt x="101" y="13"/>
                    <a:pt x="90" y="33"/>
                  </a:cubicBezTo>
                  <a:cubicBezTo>
                    <a:pt x="87" y="33"/>
                    <a:pt x="84" y="32"/>
                    <a:pt x="81" y="32"/>
                  </a:cubicBezTo>
                  <a:cubicBezTo>
                    <a:pt x="59" y="32"/>
                    <a:pt x="41" y="47"/>
                    <a:pt x="35" y="67"/>
                  </a:cubicBezTo>
                  <a:cubicBezTo>
                    <a:pt x="15" y="73"/>
                    <a:pt x="0" y="92"/>
                    <a:pt x="0" y="114"/>
                  </a:cubicBezTo>
                  <a:cubicBezTo>
                    <a:pt x="0" y="140"/>
                    <a:pt x="22" y="162"/>
                    <a:pt x="49" y="162"/>
                  </a:cubicBezTo>
                  <a:cubicBezTo>
                    <a:pt x="211" y="162"/>
                    <a:pt x="211" y="162"/>
                    <a:pt x="211" y="162"/>
                  </a:cubicBezTo>
                  <a:cubicBezTo>
                    <a:pt x="238" y="162"/>
                    <a:pt x="260" y="140"/>
                    <a:pt x="260" y="114"/>
                  </a:cubicBezTo>
                  <a:cubicBezTo>
                    <a:pt x="260" y="87"/>
                    <a:pt x="238" y="65"/>
                    <a:pt x="211" y="65"/>
                  </a:cubicBezTo>
                  <a:close/>
                  <a:moveTo>
                    <a:pt x="130" y="146"/>
                  </a:moveTo>
                  <a:cubicBezTo>
                    <a:pt x="81" y="81"/>
                    <a:pt x="81" y="81"/>
                    <a:pt x="81" y="81"/>
                  </a:cubicBezTo>
                  <a:cubicBezTo>
                    <a:pt x="114" y="81"/>
                    <a:pt x="114" y="81"/>
                    <a:pt x="114" y="81"/>
                  </a:cubicBezTo>
                  <a:cubicBezTo>
                    <a:pt x="114" y="32"/>
                    <a:pt x="114" y="32"/>
                    <a:pt x="114" y="32"/>
                  </a:cubicBezTo>
                  <a:cubicBezTo>
                    <a:pt x="146" y="32"/>
                    <a:pt x="146" y="32"/>
                    <a:pt x="146" y="32"/>
                  </a:cubicBezTo>
                  <a:cubicBezTo>
                    <a:pt x="146" y="81"/>
                    <a:pt x="146" y="81"/>
                    <a:pt x="146" y="81"/>
                  </a:cubicBezTo>
                  <a:cubicBezTo>
                    <a:pt x="179" y="81"/>
                    <a:pt x="179" y="81"/>
                    <a:pt x="179" y="81"/>
                  </a:cubicBezTo>
                  <a:lnTo>
                    <a:pt x="130" y="146"/>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cs typeface="+mn-ea"/>
                <a:sym typeface="+mn-lt"/>
              </a:endParaRPr>
            </a:p>
          </p:txBody>
        </p:sp>
      </p:grpSp>
      <p:sp>
        <p:nvSpPr>
          <p:cNvPr id="38" name="文本框 15"/>
          <p:cNvSpPr txBox="1"/>
          <p:nvPr/>
        </p:nvSpPr>
        <p:spPr>
          <a:xfrm>
            <a:off x="692241" y="300895"/>
            <a:ext cx="2261711" cy="329565"/>
          </a:xfrm>
          <a:prstGeom prst="rect">
            <a:avLst/>
          </a:prstGeom>
          <a:noFill/>
        </p:spPr>
        <p:txBody>
          <a:bodyPr wrap="square" lIns="68580" tIns="34290" rIns="68580" bIns="34290" rtlCol="0">
            <a:spAutoFit/>
          </a:bodyPr>
          <a:lstStyle/>
          <a:p>
            <a:r>
              <a:rPr lang="en-US" altLang="zh-CN" sz="1700" b="1" dirty="0">
                <a:solidFill>
                  <a:srgbClr val="1B4367"/>
                </a:solidFill>
                <a:cs typeface="+mn-ea"/>
                <a:sym typeface="+mn-lt"/>
              </a:rPr>
              <a:t>K-means</a:t>
            </a:r>
            <a:endParaRPr lang="en-US" altLang="zh-CN" sz="1700" b="1" dirty="0">
              <a:solidFill>
                <a:srgbClr val="1B4367"/>
              </a:solidFill>
              <a:cs typeface="+mn-ea"/>
              <a:sym typeface="+mn-lt"/>
            </a:endParaRPr>
          </a:p>
        </p:txBody>
      </p:sp>
      <p:sp>
        <p:nvSpPr>
          <p:cNvPr id="40" name="TextBox 1210"/>
          <p:cNvSpPr/>
          <p:nvPr/>
        </p:nvSpPr>
        <p:spPr>
          <a:xfrm>
            <a:off x="1490236" y="878261"/>
            <a:ext cx="1424940" cy="283845"/>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l"/>
            <a:r>
              <a:rPr lang="en-US" altLang="zh-CN" b="1" dirty="0">
                <a:solidFill>
                  <a:srgbClr val="1B4367"/>
                </a:solidFill>
                <a:cs typeface="+mn-ea"/>
                <a:sym typeface="+mn-lt"/>
              </a:rPr>
              <a:t>neighbourhood</a:t>
            </a:r>
            <a:endParaRPr lang="en-US" altLang="zh-CN" b="1" dirty="0">
              <a:solidFill>
                <a:srgbClr val="1B4367"/>
              </a:solidFill>
              <a:cs typeface="+mn-ea"/>
              <a:sym typeface="+mn-lt"/>
            </a:endParaRPr>
          </a:p>
        </p:txBody>
      </p:sp>
      <p:sp>
        <p:nvSpPr>
          <p:cNvPr id="41" name="文本框 11"/>
          <p:cNvSpPr txBox="1"/>
          <p:nvPr/>
        </p:nvSpPr>
        <p:spPr>
          <a:xfrm>
            <a:off x="1490235" y="1125277"/>
            <a:ext cx="2863960" cy="260350"/>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68580" tIns="34290" rIns="68580" bIns="34290" rtlCol="0">
            <a:spAutoFit/>
          </a:bodyPr>
          <a:lstStyle/>
          <a:p>
            <a:pPr>
              <a:lnSpc>
                <a:spcPts val="1500"/>
              </a:lnSpc>
            </a:pPr>
            <a:r>
              <a:rPr lang="en-US" altLang="zh-CN" sz="1000" dirty="0">
                <a:solidFill>
                  <a:schemeClr val="tx1">
                    <a:lumMod val="75000"/>
                    <a:lumOff val="25000"/>
                  </a:schemeClr>
                </a:solidFill>
                <a:cs typeface="+mn-ea"/>
                <a:sym typeface="+mn-lt"/>
              </a:rPr>
              <a:t>The district this listing belongs to.</a:t>
            </a:r>
            <a:endParaRPr lang="en-US" altLang="zh-CN" sz="1000" dirty="0">
              <a:solidFill>
                <a:schemeClr val="tx1">
                  <a:lumMod val="75000"/>
                  <a:lumOff val="25000"/>
                </a:schemeClr>
              </a:solidFill>
              <a:cs typeface="+mn-ea"/>
              <a:sym typeface="+mn-lt"/>
            </a:endParaRPr>
          </a:p>
        </p:txBody>
      </p:sp>
      <p:sp>
        <p:nvSpPr>
          <p:cNvPr id="42" name="TextBox 1210"/>
          <p:cNvSpPr/>
          <p:nvPr/>
        </p:nvSpPr>
        <p:spPr>
          <a:xfrm>
            <a:off x="1490236" y="1952651"/>
            <a:ext cx="1054735" cy="283845"/>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l"/>
            <a:r>
              <a:rPr lang="en-US" altLang="zh-CN" b="1" dirty="0">
                <a:solidFill>
                  <a:srgbClr val="1B4367"/>
                </a:solidFill>
                <a:cs typeface="+mn-ea"/>
                <a:sym typeface="+mn-lt"/>
              </a:rPr>
              <a:t>room_type</a:t>
            </a:r>
            <a:endParaRPr lang="en-US" altLang="zh-CN" b="1" dirty="0">
              <a:solidFill>
                <a:srgbClr val="1B4367"/>
              </a:solidFill>
              <a:cs typeface="+mn-ea"/>
              <a:sym typeface="+mn-lt"/>
            </a:endParaRPr>
          </a:p>
        </p:txBody>
      </p:sp>
      <p:sp>
        <p:nvSpPr>
          <p:cNvPr id="56" name="文本框 11"/>
          <p:cNvSpPr txBox="1"/>
          <p:nvPr/>
        </p:nvSpPr>
        <p:spPr>
          <a:xfrm>
            <a:off x="1490235" y="2199667"/>
            <a:ext cx="2863960" cy="452755"/>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68580" tIns="34290" rIns="68580" bIns="34290" rtlCol="0">
            <a:spAutoFit/>
          </a:bodyPr>
          <a:lstStyle/>
          <a:p>
            <a:pPr>
              <a:lnSpc>
                <a:spcPts val="1500"/>
              </a:lnSpc>
            </a:pPr>
            <a:r>
              <a:rPr lang="en-US" altLang="zh-CN" sz="1000" dirty="0">
                <a:solidFill>
                  <a:schemeClr val="tx1">
                    <a:lumMod val="75000"/>
                    <a:lumOff val="25000"/>
                  </a:schemeClr>
                </a:solidFill>
                <a:cs typeface="+mn-ea"/>
                <a:sym typeface="+mn-lt"/>
              </a:rPr>
              <a:t>['Entire home/apt', 'Private room', 'Shared room']</a:t>
            </a:r>
            <a:endParaRPr lang="en-US" altLang="zh-CN" sz="1000" dirty="0">
              <a:solidFill>
                <a:schemeClr val="tx1">
                  <a:lumMod val="75000"/>
                  <a:lumOff val="25000"/>
                </a:schemeClr>
              </a:solidFill>
              <a:cs typeface="+mn-ea"/>
              <a:sym typeface="+mn-lt"/>
            </a:endParaRPr>
          </a:p>
        </p:txBody>
      </p:sp>
      <p:sp>
        <p:nvSpPr>
          <p:cNvPr id="57" name="TextBox 1210"/>
          <p:cNvSpPr/>
          <p:nvPr/>
        </p:nvSpPr>
        <p:spPr>
          <a:xfrm>
            <a:off x="1490236" y="2952496"/>
            <a:ext cx="1463675" cy="283845"/>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l"/>
            <a:r>
              <a:rPr lang="en-US" altLang="zh-CN" b="1" dirty="0">
                <a:solidFill>
                  <a:srgbClr val="1B4367"/>
                </a:solidFill>
                <a:cs typeface="+mn-ea"/>
                <a:sym typeface="+mn-lt"/>
              </a:rPr>
              <a:t>accommodates</a:t>
            </a:r>
            <a:endParaRPr lang="en-US" altLang="zh-CN" b="1" dirty="0">
              <a:solidFill>
                <a:srgbClr val="1B4367"/>
              </a:solidFill>
              <a:cs typeface="+mn-ea"/>
              <a:sym typeface="+mn-lt"/>
            </a:endParaRPr>
          </a:p>
        </p:txBody>
      </p:sp>
      <p:sp>
        <p:nvSpPr>
          <p:cNvPr id="58" name="文本框 11"/>
          <p:cNvSpPr txBox="1"/>
          <p:nvPr/>
        </p:nvSpPr>
        <p:spPr>
          <a:xfrm>
            <a:off x="1490235" y="3199512"/>
            <a:ext cx="2863960" cy="452755"/>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68580" tIns="34290" rIns="68580" bIns="34290" rtlCol="0">
            <a:spAutoFit/>
          </a:bodyPr>
          <a:lstStyle/>
          <a:p>
            <a:pPr>
              <a:lnSpc>
                <a:spcPts val="1500"/>
              </a:lnSpc>
            </a:pPr>
            <a:r>
              <a:rPr lang="en-US" altLang="zh-CN" sz="1000" dirty="0">
                <a:solidFill>
                  <a:schemeClr val="tx1">
                    <a:lumMod val="75000"/>
                    <a:lumOff val="25000"/>
                  </a:schemeClr>
                </a:solidFill>
                <a:cs typeface="+mn-ea"/>
                <a:sym typeface="+mn-lt"/>
              </a:rPr>
              <a:t>The largest number of people that can accommodate. Indicate the size of the listing.</a:t>
            </a:r>
            <a:endParaRPr lang="en-US" altLang="zh-CN" sz="1000" dirty="0">
              <a:solidFill>
                <a:schemeClr val="tx1">
                  <a:lumMod val="75000"/>
                  <a:lumOff val="25000"/>
                </a:schemeClr>
              </a:solidFill>
              <a:cs typeface="+mn-ea"/>
              <a:sym typeface="+mn-lt"/>
            </a:endParaRPr>
          </a:p>
        </p:txBody>
      </p:sp>
      <p:sp>
        <p:nvSpPr>
          <p:cNvPr id="59" name="TextBox 1210"/>
          <p:cNvSpPr/>
          <p:nvPr/>
        </p:nvSpPr>
        <p:spPr>
          <a:xfrm>
            <a:off x="5414536" y="878261"/>
            <a:ext cx="1648460" cy="283845"/>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l"/>
            <a:r>
              <a:rPr lang="en-US" altLang="zh-CN" b="1" dirty="0">
                <a:solidFill>
                  <a:srgbClr val="1B4367"/>
                </a:solidFill>
                <a:cs typeface="+mn-ea"/>
                <a:sym typeface="+mn-lt"/>
              </a:rPr>
              <a:t>latitude; longitude</a:t>
            </a:r>
            <a:endParaRPr lang="en-US" altLang="zh-CN" b="1" dirty="0">
              <a:solidFill>
                <a:srgbClr val="1B4367"/>
              </a:solidFill>
              <a:cs typeface="+mn-ea"/>
              <a:sym typeface="+mn-lt"/>
            </a:endParaRPr>
          </a:p>
        </p:txBody>
      </p:sp>
      <p:sp>
        <p:nvSpPr>
          <p:cNvPr id="60" name="文本框 11"/>
          <p:cNvSpPr txBox="1"/>
          <p:nvPr/>
        </p:nvSpPr>
        <p:spPr>
          <a:xfrm>
            <a:off x="5414535" y="1125277"/>
            <a:ext cx="2863960" cy="645160"/>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68580" tIns="34290" rIns="68580" bIns="34290" rtlCol="0">
            <a:spAutoFit/>
          </a:bodyPr>
          <a:lstStyle/>
          <a:p>
            <a:pPr>
              <a:lnSpc>
                <a:spcPts val="1500"/>
              </a:lnSpc>
            </a:pPr>
            <a:r>
              <a:rPr lang="en-US" altLang="zh-CN" sz="1000" dirty="0">
                <a:solidFill>
                  <a:schemeClr val="tx1">
                    <a:lumMod val="75000"/>
                    <a:lumOff val="25000"/>
                  </a:schemeClr>
                </a:solidFill>
                <a:cs typeface="+mn-ea"/>
                <a:sym typeface="+mn-lt"/>
              </a:rPr>
              <a:t>Considering whether the position of the listing close to the business district, subway, etc.</a:t>
            </a:r>
            <a:endParaRPr lang="en-US" altLang="zh-CN" sz="1000" dirty="0">
              <a:solidFill>
                <a:schemeClr val="tx1">
                  <a:lumMod val="75000"/>
                  <a:lumOff val="25000"/>
                </a:schemeClr>
              </a:solidFill>
              <a:cs typeface="+mn-ea"/>
              <a:sym typeface="+mn-lt"/>
            </a:endParaRPr>
          </a:p>
        </p:txBody>
      </p:sp>
      <p:sp>
        <p:nvSpPr>
          <p:cNvPr id="61" name="TextBox 1210"/>
          <p:cNvSpPr/>
          <p:nvPr/>
        </p:nvSpPr>
        <p:spPr>
          <a:xfrm>
            <a:off x="5414536" y="1952651"/>
            <a:ext cx="930275" cy="283845"/>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l"/>
            <a:r>
              <a:rPr lang="en-US" altLang="zh-CN" b="1" dirty="0">
                <a:solidFill>
                  <a:srgbClr val="1B4367"/>
                </a:solidFill>
                <a:cs typeface="+mn-ea"/>
                <a:sym typeface="+mn-lt"/>
              </a:rPr>
              <a:t>host type</a:t>
            </a:r>
            <a:endParaRPr lang="en-US" altLang="zh-CN" b="1" dirty="0">
              <a:solidFill>
                <a:srgbClr val="1B4367"/>
              </a:solidFill>
              <a:cs typeface="+mn-ea"/>
              <a:sym typeface="+mn-lt"/>
            </a:endParaRPr>
          </a:p>
        </p:txBody>
      </p:sp>
      <p:sp>
        <p:nvSpPr>
          <p:cNvPr id="62" name="文本框 11"/>
          <p:cNvSpPr txBox="1"/>
          <p:nvPr/>
        </p:nvSpPr>
        <p:spPr>
          <a:xfrm>
            <a:off x="5414535" y="2199667"/>
            <a:ext cx="2863960" cy="452755"/>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68580" tIns="34290" rIns="68580" bIns="34290" rtlCol="0">
            <a:spAutoFit/>
          </a:bodyPr>
          <a:lstStyle/>
          <a:p>
            <a:pPr>
              <a:lnSpc>
                <a:spcPts val="1500"/>
              </a:lnSpc>
            </a:pPr>
            <a:r>
              <a:rPr lang="zh-CN" altLang="en-US" sz="1000" dirty="0">
                <a:solidFill>
                  <a:schemeClr val="tx1">
                    <a:lumMod val="75000"/>
                    <a:lumOff val="25000"/>
                  </a:schemeClr>
                </a:solidFill>
                <a:cs typeface="+mn-ea"/>
                <a:sym typeface="+mn-lt"/>
              </a:rPr>
              <a:t>['Small scale company', 'Personal', 'Medium scale company', 'Large scale company']</a:t>
            </a:r>
            <a:endParaRPr lang="zh-CN" altLang="en-US" sz="1000" dirty="0">
              <a:solidFill>
                <a:schemeClr val="tx1">
                  <a:lumMod val="75000"/>
                  <a:lumOff val="25000"/>
                </a:schemeClr>
              </a:solidFill>
              <a:cs typeface="+mn-ea"/>
              <a:sym typeface="+mn-lt"/>
            </a:endParaRPr>
          </a:p>
        </p:txBody>
      </p:sp>
      <p:sp>
        <p:nvSpPr>
          <p:cNvPr id="63" name="TextBox 1210"/>
          <p:cNvSpPr/>
          <p:nvPr/>
        </p:nvSpPr>
        <p:spPr>
          <a:xfrm>
            <a:off x="5414536" y="2952496"/>
            <a:ext cx="1539875" cy="283845"/>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l"/>
            <a:r>
              <a:rPr lang="zh-CN" altLang="en-US" b="1" dirty="0">
                <a:solidFill>
                  <a:srgbClr val="1B4367"/>
                </a:solidFill>
                <a:cs typeface="+mn-ea"/>
                <a:sym typeface="+mn-lt"/>
              </a:rPr>
              <a:t>minimum_nights</a:t>
            </a:r>
            <a:endParaRPr lang="zh-CN" altLang="en-US" b="1" dirty="0">
              <a:solidFill>
                <a:srgbClr val="1B4367"/>
              </a:solidFill>
              <a:cs typeface="+mn-ea"/>
              <a:sym typeface="+mn-lt"/>
            </a:endParaRPr>
          </a:p>
        </p:txBody>
      </p:sp>
      <p:sp>
        <p:nvSpPr>
          <p:cNvPr id="64" name="文本框 11"/>
          <p:cNvSpPr txBox="1"/>
          <p:nvPr/>
        </p:nvSpPr>
        <p:spPr>
          <a:xfrm>
            <a:off x="5414535" y="3199512"/>
            <a:ext cx="2863960" cy="452755"/>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68580" tIns="34290" rIns="68580" bIns="34290" rtlCol="0">
            <a:spAutoFit/>
          </a:bodyPr>
          <a:lstStyle/>
          <a:p>
            <a:pPr>
              <a:lnSpc>
                <a:spcPts val="1500"/>
              </a:lnSpc>
            </a:pPr>
            <a:r>
              <a:rPr lang="en-US" altLang="zh-CN" sz="1000" dirty="0">
                <a:solidFill>
                  <a:schemeClr val="tx1">
                    <a:lumMod val="75000"/>
                    <a:lumOff val="25000"/>
                  </a:schemeClr>
                </a:solidFill>
                <a:cs typeface="+mn-ea"/>
                <a:sym typeface="+mn-lt"/>
              </a:rPr>
              <a:t>The minimum number of nights that can book. </a:t>
            </a:r>
            <a:endParaRPr lang="en-US" altLang="zh-CN" sz="1000" dirty="0">
              <a:solidFill>
                <a:schemeClr val="tx1">
                  <a:lumMod val="75000"/>
                  <a:lumOff val="25000"/>
                </a:schemeClr>
              </a:solidFill>
              <a:cs typeface="+mn-ea"/>
              <a:sym typeface="+mn-lt"/>
            </a:endParaRPr>
          </a:p>
        </p:txBody>
      </p:sp>
      <p:cxnSp>
        <p:nvCxnSpPr>
          <p:cNvPr id="52" name="直接连接符 51"/>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11" name="TextBox 1210"/>
          <p:cNvSpPr/>
          <p:nvPr/>
        </p:nvSpPr>
        <p:spPr>
          <a:xfrm>
            <a:off x="1490236" y="4009136"/>
            <a:ext cx="1339850" cy="283845"/>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l"/>
            <a:r>
              <a:rPr lang="en-US" altLang="zh-CN" b="1" dirty="0">
                <a:solidFill>
                  <a:srgbClr val="1B4367"/>
                </a:solidFill>
                <a:cs typeface="+mn-ea"/>
                <a:sym typeface="+mn-lt"/>
              </a:rPr>
              <a:t>availability_30</a:t>
            </a:r>
            <a:endParaRPr lang="en-US" altLang="zh-CN" b="1" dirty="0">
              <a:solidFill>
                <a:srgbClr val="1B4367"/>
              </a:solidFill>
              <a:cs typeface="+mn-ea"/>
              <a:sym typeface="+mn-lt"/>
            </a:endParaRPr>
          </a:p>
        </p:txBody>
      </p:sp>
      <p:sp>
        <p:nvSpPr>
          <p:cNvPr id="12" name="文本框 11"/>
          <p:cNvSpPr txBox="1"/>
          <p:nvPr/>
        </p:nvSpPr>
        <p:spPr>
          <a:xfrm>
            <a:off x="1490235" y="4256152"/>
            <a:ext cx="2863960" cy="452755"/>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68580" tIns="34290" rIns="68580" bIns="34290" rtlCol="0">
            <a:spAutoFit/>
          </a:bodyPr>
          <a:lstStyle/>
          <a:p>
            <a:pPr>
              <a:lnSpc>
                <a:spcPts val="1500"/>
              </a:lnSpc>
            </a:pPr>
            <a:r>
              <a:rPr lang="en-US" altLang="zh-CN" sz="1000" dirty="0">
                <a:solidFill>
                  <a:schemeClr val="tx1">
                    <a:lumMod val="75000"/>
                    <a:lumOff val="25000"/>
                  </a:schemeClr>
                </a:solidFill>
                <a:cs typeface="+mn-ea"/>
                <a:sym typeface="+mn-lt"/>
              </a:rPr>
              <a:t>The largest number of days that your listing is available per month.</a:t>
            </a:r>
            <a:endParaRPr lang="en-US" altLang="zh-CN" sz="1000" dirty="0">
              <a:solidFill>
                <a:schemeClr val="tx1">
                  <a:lumMod val="75000"/>
                  <a:lumOff val="25000"/>
                </a:schemeClr>
              </a:solidFill>
              <a:cs typeface="+mn-ea"/>
              <a:sym typeface="+mn-lt"/>
            </a:endParaRPr>
          </a:p>
        </p:txBody>
      </p:sp>
      <p:grpSp>
        <p:nvGrpSpPr>
          <p:cNvPr id="72" name="组合 71"/>
          <p:cNvGrpSpPr/>
          <p:nvPr/>
        </p:nvGrpSpPr>
        <p:grpSpPr>
          <a:xfrm>
            <a:off x="893445" y="4010025"/>
            <a:ext cx="570230" cy="588010"/>
            <a:chOff x="5237224" y="3759845"/>
            <a:chExt cx="914912" cy="926470"/>
          </a:xfrm>
          <a:solidFill>
            <a:schemeClr val="bg1"/>
          </a:solidFill>
        </p:grpSpPr>
        <p:sp>
          <p:nvSpPr>
            <p:cNvPr id="15" name="Freeform 1812"/>
            <p:cNvSpPr/>
            <p:nvPr/>
          </p:nvSpPr>
          <p:spPr>
            <a:xfrm>
              <a:off x="5237224" y="3759845"/>
              <a:ext cx="914912" cy="926470"/>
            </a:xfrm>
            <a:custGeom>
              <a:avLst/>
              <a:gdLst>
                <a:gd name="txL" fmla="*/ 0 w 91"/>
                <a:gd name="txT" fmla="*/ 0 h 92"/>
                <a:gd name="txR" fmla="*/ 91 w 91"/>
                <a:gd name="txB" fmla="*/ 92 h 92"/>
              </a:gdLst>
              <a:ahLst/>
              <a:cxnLst>
                <a:cxn ang="0">
                  <a:pos x="463341" y="150743"/>
                </a:cxn>
                <a:cxn ang="0">
                  <a:pos x="376464" y="463826"/>
                </a:cxn>
                <a:cxn ang="0">
                  <a:pos x="63709" y="382657"/>
                </a:cxn>
                <a:cxn ang="0">
                  <a:pos x="150586" y="63776"/>
                </a:cxn>
                <a:cxn ang="0">
                  <a:pos x="463341" y="150743"/>
                </a:cxn>
              </a:cxnLst>
              <a:rect l="txL" t="txT" r="txR" b="txB"/>
              <a:pathLst>
                <a:path w="91" h="92">
                  <a:moveTo>
                    <a:pt x="80" y="26"/>
                  </a:moveTo>
                  <a:cubicBezTo>
                    <a:pt x="91" y="45"/>
                    <a:pt x="84" y="69"/>
                    <a:pt x="65" y="80"/>
                  </a:cubicBezTo>
                  <a:cubicBezTo>
                    <a:pt x="46" y="92"/>
                    <a:pt x="22" y="85"/>
                    <a:pt x="11" y="66"/>
                  </a:cubicBezTo>
                  <a:cubicBezTo>
                    <a:pt x="0" y="47"/>
                    <a:pt x="6" y="22"/>
                    <a:pt x="26" y="11"/>
                  </a:cubicBezTo>
                  <a:cubicBezTo>
                    <a:pt x="45" y="0"/>
                    <a:pt x="69" y="7"/>
                    <a:pt x="80" y="26"/>
                  </a:cubicBezTo>
                </a:path>
              </a:pathLst>
            </a:custGeom>
            <a:solidFill>
              <a:srgbClr val="1B4367"/>
            </a:solidFill>
            <a:ln w="9525">
              <a:solidFill>
                <a:schemeClr val="bg1"/>
              </a:solidFill>
            </a:ln>
          </p:spPr>
          <p:txBody>
            <a:bodyPr/>
            <a:p>
              <a:endParaRPr lang="zh-CN" altLang="en-US">
                <a:cs typeface="+mn-ea"/>
                <a:sym typeface="+mn-lt"/>
              </a:endParaRPr>
            </a:p>
          </p:txBody>
        </p:sp>
        <p:grpSp>
          <p:nvGrpSpPr>
            <p:cNvPr id="16" name="组合 27"/>
            <p:cNvGrpSpPr/>
            <p:nvPr/>
          </p:nvGrpSpPr>
          <p:grpSpPr>
            <a:xfrm>
              <a:off x="5539564" y="3983837"/>
              <a:ext cx="345128" cy="512366"/>
              <a:chOff x="5649914" y="2946401"/>
              <a:chExt cx="360363" cy="534987"/>
            </a:xfrm>
            <a:grpFill/>
          </p:grpSpPr>
          <p:sp>
            <p:nvSpPr>
              <p:cNvPr id="17" name="Freeform 29"/>
              <p:cNvSpPr/>
              <p:nvPr/>
            </p:nvSpPr>
            <p:spPr bwMode="auto">
              <a:xfrm>
                <a:off x="5776914" y="3424238"/>
                <a:ext cx="106363" cy="57150"/>
              </a:xfrm>
              <a:custGeom>
                <a:avLst/>
                <a:gdLst>
                  <a:gd name="T0" fmla="*/ 0 w 74"/>
                  <a:gd name="T1" fmla="*/ 0 h 40"/>
                  <a:gd name="T2" fmla="*/ 37 w 74"/>
                  <a:gd name="T3" fmla="*/ 40 h 40"/>
                  <a:gd name="T4" fmla="*/ 74 w 74"/>
                  <a:gd name="T5" fmla="*/ 0 h 40"/>
                  <a:gd name="T6" fmla="*/ 0 w 74"/>
                  <a:gd name="T7" fmla="*/ 0 h 40"/>
                </a:gdLst>
                <a:ahLst/>
                <a:cxnLst>
                  <a:cxn ang="0">
                    <a:pos x="T0" y="T1"/>
                  </a:cxn>
                  <a:cxn ang="0">
                    <a:pos x="T2" y="T3"/>
                  </a:cxn>
                  <a:cxn ang="0">
                    <a:pos x="T4" y="T5"/>
                  </a:cxn>
                  <a:cxn ang="0">
                    <a:pos x="T6" y="T7"/>
                  </a:cxn>
                </a:cxnLst>
                <a:rect l="0" t="0" r="r" b="b"/>
                <a:pathLst>
                  <a:path w="74" h="40">
                    <a:moveTo>
                      <a:pt x="0" y="0"/>
                    </a:moveTo>
                    <a:cubicBezTo>
                      <a:pt x="0" y="22"/>
                      <a:pt x="17" y="40"/>
                      <a:pt x="37" y="40"/>
                    </a:cubicBezTo>
                    <a:cubicBezTo>
                      <a:pt x="57" y="40"/>
                      <a:pt x="74" y="22"/>
                      <a:pt x="74" y="0"/>
                    </a:cubicBezTo>
                    <a:lnTo>
                      <a:pt x="0" y="0"/>
                    </a:lnTo>
                    <a:close/>
                  </a:path>
                </a:pathLst>
              </a:custGeom>
              <a:grpFill/>
              <a:ln w="9525">
                <a:solidFill>
                  <a:schemeClr val="bg1"/>
                </a:solidFill>
                <a:round/>
              </a:ln>
            </p:spPr>
            <p:txBody>
              <a:bodyPr/>
              <a:p>
                <a:pPr>
                  <a:defRPr/>
                </a:pPr>
                <a:endParaRPr lang="zh-CN" altLang="en-US">
                  <a:cs typeface="+mn-ea"/>
                  <a:sym typeface="+mn-lt"/>
                </a:endParaRPr>
              </a:p>
            </p:txBody>
          </p:sp>
          <p:sp>
            <p:nvSpPr>
              <p:cNvPr id="18" name="Freeform 30"/>
              <p:cNvSpPr/>
              <p:nvPr/>
            </p:nvSpPr>
            <p:spPr bwMode="auto">
              <a:xfrm>
                <a:off x="5753101" y="3346451"/>
                <a:ext cx="153988" cy="26988"/>
              </a:xfrm>
              <a:custGeom>
                <a:avLst/>
                <a:gdLst>
                  <a:gd name="T0" fmla="*/ 106 w 106"/>
                  <a:gd name="T1" fmla="*/ 11 h 19"/>
                  <a:gd name="T2" fmla="*/ 98 w 106"/>
                  <a:gd name="T3" fmla="*/ 19 h 19"/>
                  <a:gd name="T4" fmla="*/ 8 w 106"/>
                  <a:gd name="T5" fmla="*/ 19 h 19"/>
                  <a:gd name="T6" fmla="*/ 0 w 106"/>
                  <a:gd name="T7" fmla="*/ 11 h 19"/>
                  <a:gd name="T8" fmla="*/ 0 w 106"/>
                  <a:gd name="T9" fmla="*/ 8 h 19"/>
                  <a:gd name="T10" fmla="*/ 8 w 106"/>
                  <a:gd name="T11" fmla="*/ 0 h 19"/>
                  <a:gd name="T12" fmla="*/ 98 w 106"/>
                  <a:gd name="T13" fmla="*/ 0 h 19"/>
                  <a:gd name="T14" fmla="*/ 106 w 106"/>
                  <a:gd name="T15" fmla="*/ 8 h 19"/>
                  <a:gd name="T16" fmla="*/ 106 w 106"/>
                  <a:gd name="T17"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9">
                    <a:moveTo>
                      <a:pt x="106" y="11"/>
                    </a:moveTo>
                    <a:cubicBezTo>
                      <a:pt x="106" y="16"/>
                      <a:pt x="103" y="19"/>
                      <a:pt x="98" y="19"/>
                    </a:cubicBezTo>
                    <a:cubicBezTo>
                      <a:pt x="8" y="19"/>
                      <a:pt x="8" y="19"/>
                      <a:pt x="8" y="19"/>
                    </a:cubicBezTo>
                    <a:cubicBezTo>
                      <a:pt x="3" y="19"/>
                      <a:pt x="0" y="16"/>
                      <a:pt x="0" y="11"/>
                    </a:cubicBezTo>
                    <a:cubicBezTo>
                      <a:pt x="0" y="8"/>
                      <a:pt x="0" y="8"/>
                      <a:pt x="0" y="8"/>
                    </a:cubicBezTo>
                    <a:cubicBezTo>
                      <a:pt x="0" y="4"/>
                      <a:pt x="3" y="0"/>
                      <a:pt x="8" y="0"/>
                    </a:cubicBezTo>
                    <a:cubicBezTo>
                      <a:pt x="98" y="0"/>
                      <a:pt x="98" y="0"/>
                      <a:pt x="98" y="0"/>
                    </a:cubicBezTo>
                    <a:cubicBezTo>
                      <a:pt x="103" y="0"/>
                      <a:pt x="106" y="4"/>
                      <a:pt x="106" y="8"/>
                    </a:cubicBezTo>
                    <a:lnTo>
                      <a:pt x="106" y="11"/>
                    </a:lnTo>
                    <a:close/>
                  </a:path>
                </a:pathLst>
              </a:custGeom>
              <a:grpFill/>
              <a:ln w="9525">
                <a:solidFill>
                  <a:schemeClr val="bg1"/>
                </a:solidFill>
                <a:round/>
              </a:ln>
            </p:spPr>
            <p:txBody>
              <a:bodyPr/>
              <a:p>
                <a:pPr>
                  <a:defRPr/>
                </a:pPr>
                <a:endParaRPr lang="zh-CN" altLang="en-US">
                  <a:cs typeface="+mn-ea"/>
                  <a:sym typeface="+mn-lt"/>
                </a:endParaRPr>
              </a:p>
            </p:txBody>
          </p:sp>
          <p:sp>
            <p:nvSpPr>
              <p:cNvPr id="20" name="Freeform 31"/>
              <p:cNvSpPr/>
              <p:nvPr/>
            </p:nvSpPr>
            <p:spPr bwMode="auto">
              <a:xfrm>
                <a:off x="5753101" y="3386138"/>
                <a:ext cx="153988" cy="26988"/>
              </a:xfrm>
              <a:custGeom>
                <a:avLst/>
                <a:gdLst>
                  <a:gd name="T0" fmla="*/ 106 w 106"/>
                  <a:gd name="T1" fmla="*/ 11 h 19"/>
                  <a:gd name="T2" fmla="*/ 98 w 106"/>
                  <a:gd name="T3" fmla="*/ 19 h 19"/>
                  <a:gd name="T4" fmla="*/ 8 w 106"/>
                  <a:gd name="T5" fmla="*/ 19 h 19"/>
                  <a:gd name="T6" fmla="*/ 0 w 106"/>
                  <a:gd name="T7" fmla="*/ 11 h 19"/>
                  <a:gd name="T8" fmla="*/ 0 w 106"/>
                  <a:gd name="T9" fmla="*/ 8 h 19"/>
                  <a:gd name="T10" fmla="*/ 8 w 106"/>
                  <a:gd name="T11" fmla="*/ 0 h 19"/>
                  <a:gd name="T12" fmla="*/ 98 w 106"/>
                  <a:gd name="T13" fmla="*/ 0 h 19"/>
                  <a:gd name="T14" fmla="*/ 106 w 106"/>
                  <a:gd name="T15" fmla="*/ 8 h 19"/>
                  <a:gd name="T16" fmla="*/ 106 w 106"/>
                  <a:gd name="T17"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9">
                    <a:moveTo>
                      <a:pt x="106" y="11"/>
                    </a:moveTo>
                    <a:cubicBezTo>
                      <a:pt x="106" y="15"/>
                      <a:pt x="103" y="19"/>
                      <a:pt x="98" y="19"/>
                    </a:cubicBezTo>
                    <a:cubicBezTo>
                      <a:pt x="8" y="19"/>
                      <a:pt x="8" y="19"/>
                      <a:pt x="8" y="19"/>
                    </a:cubicBezTo>
                    <a:cubicBezTo>
                      <a:pt x="3" y="19"/>
                      <a:pt x="0" y="15"/>
                      <a:pt x="0" y="11"/>
                    </a:cubicBezTo>
                    <a:cubicBezTo>
                      <a:pt x="0" y="8"/>
                      <a:pt x="0" y="8"/>
                      <a:pt x="0" y="8"/>
                    </a:cubicBezTo>
                    <a:cubicBezTo>
                      <a:pt x="0" y="3"/>
                      <a:pt x="3" y="0"/>
                      <a:pt x="8" y="0"/>
                    </a:cubicBezTo>
                    <a:cubicBezTo>
                      <a:pt x="98" y="0"/>
                      <a:pt x="98" y="0"/>
                      <a:pt x="98" y="0"/>
                    </a:cubicBezTo>
                    <a:cubicBezTo>
                      <a:pt x="103" y="0"/>
                      <a:pt x="106" y="3"/>
                      <a:pt x="106" y="8"/>
                    </a:cubicBezTo>
                    <a:lnTo>
                      <a:pt x="106" y="11"/>
                    </a:lnTo>
                    <a:close/>
                  </a:path>
                </a:pathLst>
              </a:custGeom>
              <a:grpFill/>
              <a:ln w="9525">
                <a:solidFill>
                  <a:schemeClr val="bg1"/>
                </a:solidFill>
                <a:round/>
              </a:ln>
            </p:spPr>
            <p:txBody>
              <a:bodyPr/>
              <a:p>
                <a:pPr>
                  <a:defRPr/>
                </a:pPr>
                <a:endParaRPr lang="zh-CN" altLang="en-US">
                  <a:cs typeface="+mn-ea"/>
                  <a:sym typeface="+mn-lt"/>
                </a:endParaRPr>
              </a:p>
            </p:txBody>
          </p:sp>
          <p:sp>
            <p:nvSpPr>
              <p:cNvPr id="35" name="Freeform 32"/>
              <p:cNvSpPr/>
              <p:nvPr/>
            </p:nvSpPr>
            <p:spPr bwMode="auto">
              <a:xfrm>
                <a:off x="5649914" y="2946401"/>
                <a:ext cx="360363" cy="385763"/>
              </a:xfrm>
              <a:custGeom>
                <a:avLst/>
                <a:gdLst>
                  <a:gd name="T0" fmla="*/ 250 w 250"/>
                  <a:gd name="T1" fmla="*/ 125 h 268"/>
                  <a:gd name="T2" fmla="*/ 125 w 250"/>
                  <a:gd name="T3" fmla="*/ 0 h 268"/>
                  <a:gd name="T4" fmla="*/ 0 w 250"/>
                  <a:gd name="T5" fmla="*/ 125 h 268"/>
                  <a:gd name="T6" fmla="*/ 72 w 250"/>
                  <a:gd name="T7" fmla="*/ 238 h 268"/>
                  <a:gd name="T8" fmla="*/ 72 w 250"/>
                  <a:gd name="T9" fmla="*/ 244 h 268"/>
                  <a:gd name="T10" fmla="*/ 96 w 250"/>
                  <a:gd name="T11" fmla="*/ 268 h 268"/>
                  <a:gd name="T12" fmla="*/ 154 w 250"/>
                  <a:gd name="T13" fmla="*/ 268 h 268"/>
                  <a:gd name="T14" fmla="*/ 178 w 250"/>
                  <a:gd name="T15" fmla="*/ 244 h 268"/>
                  <a:gd name="T16" fmla="*/ 178 w 250"/>
                  <a:gd name="T17" fmla="*/ 238 h 268"/>
                  <a:gd name="T18" fmla="*/ 250 w 250"/>
                  <a:gd name="T19" fmla="*/ 12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0" h="268">
                    <a:moveTo>
                      <a:pt x="250" y="125"/>
                    </a:moveTo>
                    <a:cubicBezTo>
                      <a:pt x="250" y="56"/>
                      <a:pt x="194" y="0"/>
                      <a:pt x="125" y="0"/>
                    </a:cubicBezTo>
                    <a:cubicBezTo>
                      <a:pt x="56" y="0"/>
                      <a:pt x="0" y="56"/>
                      <a:pt x="0" y="125"/>
                    </a:cubicBezTo>
                    <a:cubicBezTo>
                      <a:pt x="0" y="175"/>
                      <a:pt x="30" y="218"/>
                      <a:pt x="72" y="238"/>
                    </a:cubicBezTo>
                    <a:cubicBezTo>
                      <a:pt x="72" y="244"/>
                      <a:pt x="72" y="244"/>
                      <a:pt x="72" y="244"/>
                    </a:cubicBezTo>
                    <a:cubicBezTo>
                      <a:pt x="72" y="257"/>
                      <a:pt x="83" y="268"/>
                      <a:pt x="96" y="268"/>
                    </a:cubicBezTo>
                    <a:cubicBezTo>
                      <a:pt x="154" y="268"/>
                      <a:pt x="154" y="268"/>
                      <a:pt x="154" y="268"/>
                    </a:cubicBezTo>
                    <a:cubicBezTo>
                      <a:pt x="167" y="268"/>
                      <a:pt x="178" y="257"/>
                      <a:pt x="178" y="244"/>
                    </a:cubicBezTo>
                    <a:cubicBezTo>
                      <a:pt x="178" y="238"/>
                      <a:pt x="178" y="238"/>
                      <a:pt x="178" y="238"/>
                    </a:cubicBezTo>
                    <a:cubicBezTo>
                      <a:pt x="221" y="218"/>
                      <a:pt x="250" y="175"/>
                      <a:pt x="250" y="125"/>
                    </a:cubicBezTo>
                    <a:close/>
                  </a:path>
                </a:pathLst>
              </a:custGeom>
              <a:grpFill/>
              <a:ln w="9525">
                <a:solidFill>
                  <a:schemeClr val="bg1"/>
                </a:solidFill>
                <a:round/>
              </a:ln>
            </p:spPr>
            <p:txBody>
              <a:bodyPr/>
              <a:p>
                <a:pPr>
                  <a:defRPr/>
                </a:pPr>
                <a:endParaRPr lang="zh-CN" altLang="en-US">
                  <a:cs typeface="+mn-ea"/>
                  <a:sym typeface="+mn-lt"/>
                </a:endParaRPr>
              </a:p>
            </p:txBody>
          </p:sp>
        </p:grpSp>
      </p:grpSp>
    </p:spTree>
  </p:cSld>
  <p:clrMapOvr>
    <a:masterClrMapping/>
  </p:clrMapOvr>
  <mc:AlternateContent xmlns:mc="http://schemas.openxmlformats.org/markup-compatibility/2006">
    <mc:Choice xmlns:p14="http://schemas.microsoft.com/office/powerpoint/2010/main" Requires="p14">
      <p:transition spd="slow" p14:dur="120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8"/>
                                        </p:tgtEl>
                                        <p:attrNameLst>
                                          <p:attrName>ppt_y</p:attrName>
                                        </p:attrNameLst>
                                      </p:cBhvr>
                                      <p:tavLst>
                                        <p:tav tm="0">
                                          <p:val>
                                            <p:strVal val="#ppt_y"/>
                                          </p:val>
                                        </p:tav>
                                        <p:tav tm="100000">
                                          <p:val>
                                            <p:strVal val="#ppt_y"/>
                                          </p:val>
                                        </p:tav>
                                      </p:tavLst>
                                    </p:anim>
                                    <p:anim calcmode="lin" valueType="num">
                                      <p:cBhvr>
                                        <p:cTn id="9" dur="500" fill="hold"/>
                                        <p:tgtEl>
                                          <p:spTgt spid="3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8"/>
                                        </p:tgtEl>
                                      </p:cBhvr>
                                    </p:animEffect>
                                  </p:childTnLst>
                                </p:cTn>
                              </p:par>
                            </p:childTnLst>
                          </p:cTn>
                        </p:par>
                        <p:par>
                          <p:cTn id="12" fill="hold">
                            <p:stCondLst>
                              <p:cond delay="800"/>
                            </p:stCondLst>
                            <p:childTnLst>
                              <p:par>
                                <p:cTn id="13" presetID="22" presetClass="entr" presetSubtype="8" fill="hold"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wipe(left)">
                                      <p:cBhvr>
                                        <p:cTn id="15" dur="300"/>
                                        <p:tgtEl>
                                          <p:spTgt spid="52"/>
                                        </p:tgtEl>
                                      </p:cBhvr>
                                    </p:animEffect>
                                  </p:childTnLst>
                                </p:cTn>
                              </p:par>
                            </p:childTnLst>
                          </p:cTn>
                        </p:par>
                        <p:par>
                          <p:cTn id="16" fill="hold">
                            <p:stCondLst>
                              <p:cond delay="1300"/>
                            </p:stCondLst>
                            <p:childTnLst>
                              <p:par>
                                <p:cTn id="17" presetID="53" presetClass="entr" presetSubtype="16"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p:cTn id="19" dur="500" fill="hold"/>
                                        <p:tgtEl>
                                          <p:spTgt spid="19"/>
                                        </p:tgtEl>
                                        <p:attrNameLst>
                                          <p:attrName>ppt_w</p:attrName>
                                        </p:attrNameLst>
                                      </p:cBhvr>
                                      <p:tavLst>
                                        <p:tav tm="0">
                                          <p:val>
                                            <p:fltVal val="0"/>
                                          </p:val>
                                        </p:tav>
                                        <p:tav tm="100000">
                                          <p:val>
                                            <p:strVal val="#ppt_w"/>
                                          </p:val>
                                        </p:tav>
                                      </p:tavLst>
                                    </p:anim>
                                    <p:anim calcmode="lin" valueType="num">
                                      <p:cBhvr>
                                        <p:cTn id="20" dur="500" fill="hold"/>
                                        <p:tgtEl>
                                          <p:spTgt spid="19"/>
                                        </p:tgtEl>
                                        <p:attrNameLst>
                                          <p:attrName>ppt_h</p:attrName>
                                        </p:attrNameLst>
                                      </p:cBhvr>
                                      <p:tavLst>
                                        <p:tav tm="0">
                                          <p:val>
                                            <p:fltVal val="0"/>
                                          </p:val>
                                        </p:tav>
                                        <p:tav tm="100000">
                                          <p:val>
                                            <p:strVal val="#ppt_h"/>
                                          </p:val>
                                        </p:tav>
                                      </p:tavLst>
                                    </p:anim>
                                    <p:animEffect transition="in" filter="fade">
                                      <p:cBhvr>
                                        <p:cTn id="21" dur="500"/>
                                        <p:tgtEl>
                                          <p:spTgt spid="19"/>
                                        </p:tgtEl>
                                      </p:cBhvr>
                                    </p:animEffect>
                                  </p:childTnLst>
                                </p:cTn>
                              </p:par>
                              <p:par>
                                <p:cTn id="22" presetID="2" presetClass="entr" presetSubtype="2"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 calcmode="lin" valueType="num">
                                      <p:cBhvr additive="base">
                                        <p:cTn id="24" dur="500" fill="hold"/>
                                        <p:tgtEl>
                                          <p:spTgt spid="40"/>
                                        </p:tgtEl>
                                        <p:attrNameLst>
                                          <p:attrName>ppt_x</p:attrName>
                                        </p:attrNameLst>
                                      </p:cBhvr>
                                      <p:tavLst>
                                        <p:tav tm="0">
                                          <p:val>
                                            <p:strVal val="1+#ppt_w/2"/>
                                          </p:val>
                                        </p:tav>
                                        <p:tav tm="100000">
                                          <p:val>
                                            <p:strVal val="#ppt_x"/>
                                          </p:val>
                                        </p:tav>
                                      </p:tavLst>
                                    </p:anim>
                                    <p:anim calcmode="lin" valueType="num">
                                      <p:cBhvr additive="base">
                                        <p:cTn id="25" dur="500" fill="hold"/>
                                        <p:tgtEl>
                                          <p:spTgt spid="40"/>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 calcmode="lin" valueType="num">
                                      <p:cBhvr additive="base">
                                        <p:cTn id="28" dur="500" fill="hold"/>
                                        <p:tgtEl>
                                          <p:spTgt spid="41"/>
                                        </p:tgtEl>
                                        <p:attrNameLst>
                                          <p:attrName>ppt_x</p:attrName>
                                        </p:attrNameLst>
                                      </p:cBhvr>
                                      <p:tavLst>
                                        <p:tav tm="0">
                                          <p:val>
                                            <p:strVal val="1+#ppt_w/2"/>
                                          </p:val>
                                        </p:tav>
                                        <p:tav tm="100000">
                                          <p:val>
                                            <p:strVal val="#ppt_x"/>
                                          </p:val>
                                        </p:tav>
                                      </p:tavLst>
                                    </p:anim>
                                    <p:anim calcmode="lin" valueType="num">
                                      <p:cBhvr additive="base">
                                        <p:cTn id="29" dur="500" fill="hold"/>
                                        <p:tgtEl>
                                          <p:spTgt spid="41"/>
                                        </p:tgtEl>
                                        <p:attrNameLst>
                                          <p:attrName>ppt_y</p:attrName>
                                        </p:attrNameLst>
                                      </p:cBhvr>
                                      <p:tavLst>
                                        <p:tav tm="0">
                                          <p:val>
                                            <p:strVal val="#ppt_y"/>
                                          </p:val>
                                        </p:tav>
                                        <p:tav tm="100000">
                                          <p:val>
                                            <p:strVal val="#ppt_y"/>
                                          </p:val>
                                        </p:tav>
                                      </p:tavLst>
                                    </p:anim>
                                  </p:childTnLst>
                                </p:cTn>
                              </p:par>
                            </p:childTnLst>
                          </p:cTn>
                        </p:par>
                        <p:par>
                          <p:cTn id="30" fill="hold">
                            <p:stCondLst>
                              <p:cond delay="1800"/>
                            </p:stCondLst>
                            <p:childTnLst>
                              <p:par>
                                <p:cTn id="31" presetID="53" presetClass="entr" presetSubtype="16"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p:cTn id="33" dur="500" fill="hold"/>
                                        <p:tgtEl>
                                          <p:spTgt spid="5"/>
                                        </p:tgtEl>
                                        <p:attrNameLst>
                                          <p:attrName>ppt_w</p:attrName>
                                        </p:attrNameLst>
                                      </p:cBhvr>
                                      <p:tavLst>
                                        <p:tav tm="0">
                                          <p:val>
                                            <p:fltVal val="0"/>
                                          </p:val>
                                        </p:tav>
                                        <p:tav tm="100000">
                                          <p:val>
                                            <p:strVal val="#ppt_w"/>
                                          </p:val>
                                        </p:tav>
                                      </p:tavLst>
                                    </p:anim>
                                    <p:anim calcmode="lin" valueType="num">
                                      <p:cBhvr>
                                        <p:cTn id="34" dur="500" fill="hold"/>
                                        <p:tgtEl>
                                          <p:spTgt spid="5"/>
                                        </p:tgtEl>
                                        <p:attrNameLst>
                                          <p:attrName>ppt_h</p:attrName>
                                        </p:attrNameLst>
                                      </p:cBhvr>
                                      <p:tavLst>
                                        <p:tav tm="0">
                                          <p:val>
                                            <p:fltVal val="0"/>
                                          </p:val>
                                        </p:tav>
                                        <p:tav tm="100000">
                                          <p:val>
                                            <p:strVal val="#ppt_h"/>
                                          </p:val>
                                        </p:tav>
                                      </p:tavLst>
                                    </p:anim>
                                    <p:animEffect transition="in" filter="fade">
                                      <p:cBhvr>
                                        <p:cTn id="35" dur="500"/>
                                        <p:tgtEl>
                                          <p:spTgt spid="5"/>
                                        </p:tgtEl>
                                      </p:cBhvr>
                                    </p:animEffect>
                                  </p:childTnLst>
                                </p:cTn>
                              </p:par>
                              <p:par>
                                <p:cTn id="36" presetID="2" presetClass="entr" presetSubtype="2" fill="hold" grpId="0" nodeType="withEffect">
                                  <p:stCondLst>
                                    <p:cond delay="0"/>
                                  </p:stCondLst>
                                  <p:childTnLst>
                                    <p:set>
                                      <p:cBhvr>
                                        <p:cTn id="37" dur="1" fill="hold">
                                          <p:stCondLst>
                                            <p:cond delay="0"/>
                                          </p:stCondLst>
                                        </p:cTn>
                                        <p:tgtEl>
                                          <p:spTgt spid="42"/>
                                        </p:tgtEl>
                                        <p:attrNameLst>
                                          <p:attrName>style.visibility</p:attrName>
                                        </p:attrNameLst>
                                      </p:cBhvr>
                                      <p:to>
                                        <p:strVal val="visible"/>
                                      </p:to>
                                    </p:set>
                                    <p:anim calcmode="lin" valueType="num">
                                      <p:cBhvr additive="base">
                                        <p:cTn id="38" dur="500" fill="hold"/>
                                        <p:tgtEl>
                                          <p:spTgt spid="42"/>
                                        </p:tgtEl>
                                        <p:attrNameLst>
                                          <p:attrName>ppt_x</p:attrName>
                                        </p:attrNameLst>
                                      </p:cBhvr>
                                      <p:tavLst>
                                        <p:tav tm="0">
                                          <p:val>
                                            <p:strVal val="1+#ppt_w/2"/>
                                          </p:val>
                                        </p:tav>
                                        <p:tav tm="100000">
                                          <p:val>
                                            <p:strVal val="#ppt_x"/>
                                          </p:val>
                                        </p:tav>
                                      </p:tavLst>
                                    </p:anim>
                                    <p:anim calcmode="lin" valueType="num">
                                      <p:cBhvr additive="base">
                                        <p:cTn id="39" dur="500" fill="hold"/>
                                        <p:tgtEl>
                                          <p:spTgt spid="42"/>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0"/>
                                  </p:stCondLst>
                                  <p:childTnLst>
                                    <p:set>
                                      <p:cBhvr>
                                        <p:cTn id="41" dur="1" fill="hold">
                                          <p:stCondLst>
                                            <p:cond delay="0"/>
                                          </p:stCondLst>
                                        </p:cTn>
                                        <p:tgtEl>
                                          <p:spTgt spid="56"/>
                                        </p:tgtEl>
                                        <p:attrNameLst>
                                          <p:attrName>style.visibility</p:attrName>
                                        </p:attrNameLst>
                                      </p:cBhvr>
                                      <p:to>
                                        <p:strVal val="visible"/>
                                      </p:to>
                                    </p:set>
                                    <p:anim calcmode="lin" valueType="num">
                                      <p:cBhvr additive="base">
                                        <p:cTn id="42" dur="500" fill="hold"/>
                                        <p:tgtEl>
                                          <p:spTgt spid="56"/>
                                        </p:tgtEl>
                                        <p:attrNameLst>
                                          <p:attrName>ppt_x</p:attrName>
                                        </p:attrNameLst>
                                      </p:cBhvr>
                                      <p:tavLst>
                                        <p:tav tm="0">
                                          <p:val>
                                            <p:strVal val="1+#ppt_w/2"/>
                                          </p:val>
                                        </p:tav>
                                        <p:tav tm="100000">
                                          <p:val>
                                            <p:strVal val="#ppt_x"/>
                                          </p:val>
                                        </p:tav>
                                      </p:tavLst>
                                    </p:anim>
                                    <p:anim calcmode="lin" valueType="num">
                                      <p:cBhvr additive="base">
                                        <p:cTn id="43" dur="500" fill="hold"/>
                                        <p:tgtEl>
                                          <p:spTgt spid="56"/>
                                        </p:tgtEl>
                                        <p:attrNameLst>
                                          <p:attrName>ppt_y</p:attrName>
                                        </p:attrNameLst>
                                      </p:cBhvr>
                                      <p:tavLst>
                                        <p:tav tm="0">
                                          <p:val>
                                            <p:strVal val="#ppt_y"/>
                                          </p:val>
                                        </p:tav>
                                        <p:tav tm="100000">
                                          <p:val>
                                            <p:strVal val="#ppt_y"/>
                                          </p:val>
                                        </p:tav>
                                      </p:tavLst>
                                    </p:anim>
                                  </p:childTnLst>
                                </p:cTn>
                              </p:par>
                            </p:childTnLst>
                          </p:cTn>
                        </p:par>
                        <p:par>
                          <p:cTn id="44" fill="hold">
                            <p:stCondLst>
                              <p:cond delay="2300"/>
                            </p:stCondLst>
                            <p:childTnLst>
                              <p:par>
                                <p:cTn id="45" presetID="53" presetClass="entr" presetSubtype="16" fill="hold" nodeType="after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p:cTn id="47" dur="500" fill="hold"/>
                                        <p:tgtEl>
                                          <p:spTgt spid="14"/>
                                        </p:tgtEl>
                                        <p:attrNameLst>
                                          <p:attrName>ppt_w</p:attrName>
                                        </p:attrNameLst>
                                      </p:cBhvr>
                                      <p:tavLst>
                                        <p:tav tm="0">
                                          <p:val>
                                            <p:fltVal val="0"/>
                                          </p:val>
                                        </p:tav>
                                        <p:tav tm="100000">
                                          <p:val>
                                            <p:strVal val="#ppt_w"/>
                                          </p:val>
                                        </p:tav>
                                      </p:tavLst>
                                    </p:anim>
                                    <p:anim calcmode="lin" valueType="num">
                                      <p:cBhvr>
                                        <p:cTn id="48" dur="500" fill="hold"/>
                                        <p:tgtEl>
                                          <p:spTgt spid="14"/>
                                        </p:tgtEl>
                                        <p:attrNameLst>
                                          <p:attrName>ppt_h</p:attrName>
                                        </p:attrNameLst>
                                      </p:cBhvr>
                                      <p:tavLst>
                                        <p:tav tm="0">
                                          <p:val>
                                            <p:fltVal val="0"/>
                                          </p:val>
                                        </p:tav>
                                        <p:tav tm="100000">
                                          <p:val>
                                            <p:strVal val="#ppt_h"/>
                                          </p:val>
                                        </p:tav>
                                      </p:tavLst>
                                    </p:anim>
                                    <p:animEffect transition="in" filter="fade">
                                      <p:cBhvr>
                                        <p:cTn id="49" dur="500"/>
                                        <p:tgtEl>
                                          <p:spTgt spid="14"/>
                                        </p:tgtEl>
                                      </p:cBhvr>
                                    </p:animEffect>
                                  </p:childTnLst>
                                </p:cTn>
                              </p:par>
                              <p:par>
                                <p:cTn id="50" presetID="2" presetClass="entr" presetSubtype="2" fill="hold" grpId="0" nodeType="withEffect">
                                  <p:stCondLst>
                                    <p:cond delay="0"/>
                                  </p:stCondLst>
                                  <p:childTnLst>
                                    <p:set>
                                      <p:cBhvr>
                                        <p:cTn id="51" dur="1" fill="hold">
                                          <p:stCondLst>
                                            <p:cond delay="0"/>
                                          </p:stCondLst>
                                        </p:cTn>
                                        <p:tgtEl>
                                          <p:spTgt spid="57"/>
                                        </p:tgtEl>
                                        <p:attrNameLst>
                                          <p:attrName>style.visibility</p:attrName>
                                        </p:attrNameLst>
                                      </p:cBhvr>
                                      <p:to>
                                        <p:strVal val="visible"/>
                                      </p:to>
                                    </p:set>
                                    <p:anim calcmode="lin" valueType="num">
                                      <p:cBhvr additive="base">
                                        <p:cTn id="52" dur="500" fill="hold"/>
                                        <p:tgtEl>
                                          <p:spTgt spid="57"/>
                                        </p:tgtEl>
                                        <p:attrNameLst>
                                          <p:attrName>ppt_x</p:attrName>
                                        </p:attrNameLst>
                                      </p:cBhvr>
                                      <p:tavLst>
                                        <p:tav tm="0">
                                          <p:val>
                                            <p:strVal val="1+#ppt_w/2"/>
                                          </p:val>
                                        </p:tav>
                                        <p:tav tm="100000">
                                          <p:val>
                                            <p:strVal val="#ppt_x"/>
                                          </p:val>
                                        </p:tav>
                                      </p:tavLst>
                                    </p:anim>
                                    <p:anim calcmode="lin" valueType="num">
                                      <p:cBhvr additive="base">
                                        <p:cTn id="53" dur="500" fill="hold"/>
                                        <p:tgtEl>
                                          <p:spTgt spid="57"/>
                                        </p:tgtEl>
                                        <p:attrNameLst>
                                          <p:attrName>ppt_y</p:attrName>
                                        </p:attrNameLst>
                                      </p:cBhvr>
                                      <p:tavLst>
                                        <p:tav tm="0">
                                          <p:val>
                                            <p:strVal val="#ppt_y"/>
                                          </p:val>
                                        </p:tav>
                                        <p:tav tm="100000">
                                          <p:val>
                                            <p:strVal val="#ppt_y"/>
                                          </p:val>
                                        </p:tav>
                                      </p:tavLst>
                                    </p:anim>
                                  </p:childTnLst>
                                </p:cTn>
                              </p:par>
                              <p:par>
                                <p:cTn id="54" presetID="2" presetClass="entr" presetSubtype="2" fill="hold" grpId="0" nodeType="withEffect">
                                  <p:stCondLst>
                                    <p:cond delay="0"/>
                                  </p:stCondLst>
                                  <p:childTnLst>
                                    <p:set>
                                      <p:cBhvr>
                                        <p:cTn id="55" dur="1" fill="hold">
                                          <p:stCondLst>
                                            <p:cond delay="0"/>
                                          </p:stCondLst>
                                        </p:cTn>
                                        <p:tgtEl>
                                          <p:spTgt spid="58"/>
                                        </p:tgtEl>
                                        <p:attrNameLst>
                                          <p:attrName>style.visibility</p:attrName>
                                        </p:attrNameLst>
                                      </p:cBhvr>
                                      <p:to>
                                        <p:strVal val="visible"/>
                                      </p:to>
                                    </p:set>
                                    <p:anim calcmode="lin" valueType="num">
                                      <p:cBhvr additive="base">
                                        <p:cTn id="56" dur="500" fill="hold"/>
                                        <p:tgtEl>
                                          <p:spTgt spid="58"/>
                                        </p:tgtEl>
                                        <p:attrNameLst>
                                          <p:attrName>ppt_x</p:attrName>
                                        </p:attrNameLst>
                                      </p:cBhvr>
                                      <p:tavLst>
                                        <p:tav tm="0">
                                          <p:val>
                                            <p:strVal val="1+#ppt_w/2"/>
                                          </p:val>
                                        </p:tav>
                                        <p:tav tm="100000">
                                          <p:val>
                                            <p:strVal val="#ppt_x"/>
                                          </p:val>
                                        </p:tav>
                                      </p:tavLst>
                                    </p:anim>
                                    <p:anim calcmode="lin" valueType="num">
                                      <p:cBhvr additive="base">
                                        <p:cTn id="57" dur="500" fill="hold"/>
                                        <p:tgtEl>
                                          <p:spTgt spid="58"/>
                                        </p:tgtEl>
                                        <p:attrNameLst>
                                          <p:attrName>ppt_y</p:attrName>
                                        </p:attrNameLst>
                                      </p:cBhvr>
                                      <p:tavLst>
                                        <p:tav tm="0">
                                          <p:val>
                                            <p:strVal val="#ppt_y"/>
                                          </p:val>
                                        </p:tav>
                                        <p:tav tm="100000">
                                          <p:val>
                                            <p:strVal val="#ppt_y"/>
                                          </p:val>
                                        </p:tav>
                                      </p:tavLst>
                                    </p:anim>
                                  </p:childTnLst>
                                </p:cTn>
                              </p:par>
                            </p:childTnLst>
                          </p:cTn>
                        </p:par>
                        <p:par>
                          <p:cTn id="58" fill="hold">
                            <p:stCondLst>
                              <p:cond delay="2800"/>
                            </p:stCondLst>
                            <p:childTnLst>
                              <p:par>
                                <p:cTn id="59" presetID="53" presetClass="entr" presetSubtype="16" fill="hold" nodeType="afterEffect">
                                  <p:stCondLst>
                                    <p:cond delay="0"/>
                                  </p:stCondLst>
                                  <p:childTnLst>
                                    <p:set>
                                      <p:cBhvr>
                                        <p:cTn id="60" dur="1" fill="hold">
                                          <p:stCondLst>
                                            <p:cond delay="0"/>
                                          </p:stCondLst>
                                        </p:cTn>
                                        <p:tgtEl>
                                          <p:spTgt spid="2"/>
                                        </p:tgtEl>
                                        <p:attrNameLst>
                                          <p:attrName>style.visibility</p:attrName>
                                        </p:attrNameLst>
                                      </p:cBhvr>
                                      <p:to>
                                        <p:strVal val="visible"/>
                                      </p:to>
                                    </p:set>
                                    <p:anim calcmode="lin" valueType="num">
                                      <p:cBhvr>
                                        <p:cTn id="61" dur="500" fill="hold"/>
                                        <p:tgtEl>
                                          <p:spTgt spid="2"/>
                                        </p:tgtEl>
                                        <p:attrNameLst>
                                          <p:attrName>ppt_w</p:attrName>
                                        </p:attrNameLst>
                                      </p:cBhvr>
                                      <p:tavLst>
                                        <p:tav tm="0">
                                          <p:val>
                                            <p:fltVal val="0"/>
                                          </p:val>
                                        </p:tav>
                                        <p:tav tm="100000">
                                          <p:val>
                                            <p:strVal val="#ppt_w"/>
                                          </p:val>
                                        </p:tav>
                                      </p:tavLst>
                                    </p:anim>
                                    <p:anim calcmode="lin" valueType="num">
                                      <p:cBhvr>
                                        <p:cTn id="62" dur="500" fill="hold"/>
                                        <p:tgtEl>
                                          <p:spTgt spid="2"/>
                                        </p:tgtEl>
                                        <p:attrNameLst>
                                          <p:attrName>ppt_h</p:attrName>
                                        </p:attrNameLst>
                                      </p:cBhvr>
                                      <p:tavLst>
                                        <p:tav tm="0">
                                          <p:val>
                                            <p:fltVal val="0"/>
                                          </p:val>
                                        </p:tav>
                                        <p:tav tm="100000">
                                          <p:val>
                                            <p:strVal val="#ppt_h"/>
                                          </p:val>
                                        </p:tav>
                                      </p:tavLst>
                                    </p:anim>
                                    <p:animEffect transition="in" filter="fade">
                                      <p:cBhvr>
                                        <p:cTn id="63" dur="500"/>
                                        <p:tgtEl>
                                          <p:spTgt spid="2"/>
                                        </p:tgtEl>
                                      </p:cBhvr>
                                    </p:animEffect>
                                  </p:childTnLst>
                                </p:cTn>
                              </p:par>
                              <p:par>
                                <p:cTn id="64" presetID="2" presetClass="entr" presetSubtype="2" fill="hold" grpId="0" nodeType="withEffect">
                                  <p:stCondLst>
                                    <p:cond delay="0"/>
                                  </p:stCondLst>
                                  <p:childTnLst>
                                    <p:set>
                                      <p:cBhvr>
                                        <p:cTn id="65" dur="1" fill="hold">
                                          <p:stCondLst>
                                            <p:cond delay="0"/>
                                          </p:stCondLst>
                                        </p:cTn>
                                        <p:tgtEl>
                                          <p:spTgt spid="59"/>
                                        </p:tgtEl>
                                        <p:attrNameLst>
                                          <p:attrName>style.visibility</p:attrName>
                                        </p:attrNameLst>
                                      </p:cBhvr>
                                      <p:to>
                                        <p:strVal val="visible"/>
                                      </p:to>
                                    </p:set>
                                    <p:anim calcmode="lin" valueType="num">
                                      <p:cBhvr additive="base">
                                        <p:cTn id="66" dur="500" fill="hold"/>
                                        <p:tgtEl>
                                          <p:spTgt spid="59"/>
                                        </p:tgtEl>
                                        <p:attrNameLst>
                                          <p:attrName>ppt_x</p:attrName>
                                        </p:attrNameLst>
                                      </p:cBhvr>
                                      <p:tavLst>
                                        <p:tav tm="0">
                                          <p:val>
                                            <p:strVal val="1+#ppt_w/2"/>
                                          </p:val>
                                        </p:tav>
                                        <p:tav tm="100000">
                                          <p:val>
                                            <p:strVal val="#ppt_x"/>
                                          </p:val>
                                        </p:tav>
                                      </p:tavLst>
                                    </p:anim>
                                    <p:anim calcmode="lin" valueType="num">
                                      <p:cBhvr additive="base">
                                        <p:cTn id="67" dur="500" fill="hold"/>
                                        <p:tgtEl>
                                          <p:spTgt spid="59"/>
                                        </p:tgtEl>
                                        <p:attrNameLst>
                                          <p:attrName>ppt_y</p:attrName>
                                        </p:attrNameLst>
                                      </p:cBhvr>
                                      <p:tavLst>
                                        <p:tav tm="0">
                                          <p:val>
                                            <p:strVal val="#ppt_y"/>
                                          </p:val>
                                        </p:tav>
                                        <p:tav tm="100000">
                                          <p:val>
                                            <p:strVal val="#ppt_y"/>
                                          </p:val>
                                        </p:tav>
                                      </p:tavLst>
                                    </p:anim>
                                  </p:childTnLst>
                                </p:cTn>
                              </p:par>
                              <p:par>
                                <p:cTn id="68" presetID="2" presetClass="entr" presetSubtype="2" fill="hold" grpId="0" nodeType="withEffect">
                                  <p:stCondLst>
                                    <p:cond delay="0"/>
                                  </p:stCondLst>
                                  <p:childTnLst>
                                    <p:set>
                                      <p:cBhvr>
                                        <p:cTn id="69" dur="1" fill="hold">
                                          <p:stCondLst>
                                            <p:cond delay="0"/>
                                          </p:stCondLst>
                                        </p:cTn>
                                        <p:tgtEl>
                                          <p:spTgt spid="60"/>
                                        </p:tgtEl>
                                        <p:attrNameLst>
                                          <p:attrName>style.visibility</p:attrName>
                                        </p:attrNameLst>
                                      </p:cBhvr>
                                      <p:to>
                                        <p:strVal val="visible"/>
                                      </p:to>
                                    </p:set>
                                    <p:anim calcmode="lin" valueType="num">
                                      <p:cBhvr additive="base">
                                        <p:cTn id="70" dur="500" fill="hold"/>
                                        <p:tgtEl>
                                          <p:spTgt spid="60"/>
                                        </p:tgtEl>
                                        <p:attrNameLst>
                                          <p:attrName>ppt_x</p:attrName>
                                        </p:attrNameLst>
                                      </p:cBhvr>
                                      <p:tavLst>
                                        <p:tav tm="0">
                                          <p:val>
                                            <p:strVal val="1+#ppt_w/2"/>
                                          </p:val>
                                        </p:tav>
                                        <p:tav tm="100000">
                                          <p:val>
                                            <p:strVal val="#ppt_x"/>
                                          </p:val>
                                        </p:tav>
                                      </p:tavLst>
                                    </p:anim>
                                    <p:anim calcmode="lin" valueType="num">
                                      <p:cBhvr additive="base">
                                        <p:cTn id="71" dur="500" fill="hold"/>
                                        <p:tgtEl>
                                          <p:spTgt spid="60"/>
                                        </p:tgtEl>
                                        <p:attrNameLst>
                                          <p:attrName>ppt_y</p:attrName>
                                        </p:attrNameLst>
                                      </p:cBhvr>
                                      <p:tavLst>
                                        <p:tav tm="0">
                                          <p:val>
                                            <p:strVal val="#ppt_y"/>
                                          </p:val>
                                        </p:tav>
                                        <p:tav tm="100000">
                                          <p:val>
                                            <p:strVal val="#ppt_y"/>
                                          </p:val>
                                        </p:tav>
                                      </p:tavLst>
                                    </p:anim>
                                  </p:childTnLst>
                                </p:cTn>
                              </p:par>
                            </p:childTnLst>
                          </p:cTn>
                        </p:par>
                        <p:par>
                          <p:cTn id="72" fill="hold">
                            <p:stCondLst>
                              <p:cond delay="3300"/>
                            </p:stCondLst>
                            <p:childTnLst>
                              <p:par>
                                <p:cTn id="73" presetID="53" presetClass="entr" presetSubtype="16" fill="hold" nodeType="afterEffect">
                                  <p:stCondLst>
                                    <p:cond delay="0"/>
                                  </p:stCondLst>
                                  <p:childTnLst>
                                    <p:set>
                                      <p:cBhvr>
                                        <p:cTn id="74" dur="1" fill="hold">
                                          <p:stCondLst>
                                            <p:cond delay="0"/>
                                          </p:stCondLst>
                                        </p:cTn>
                                        <p:tgtEl>
                                          <p:spTgt spid="13"/>
                                        </p:tgtEl>
                                        <p:attrNameLst>
                                          <p:attrName>style.visibility</p:attrName>
                                        </p:attrNameLst>
                                      </p:cBhvr>
                                      <p:to>
                                        <p:strVal val="visible"/>
                                      </p:to>
                                    </p:set>
                                    <p:anim calcmode="lin" valueType="num">
                                      <p:cBhvr>
                                        <p:cTn id="75" dur="500" fill="hold"/>
                                        <p:tgtEl>
                                          <p:spTgt spid="13"/>
                                        </p:tgtEl>
                                        <p:attrNameLst>
                                          <p:attrName>ppt_w</p:attrName>
                                        </p:attrNameLst>
                                      </p:cBhvr>
                                      <p:tavLst>
                                        <p:tav tm="0">
                                          <p:val>
                                            <p:fltVal val="0"/>
                                          </p:val>
                                        </p:tav>
                                        <p:tav tm="100000">
                                          <p:val>
                                            <p:strVal val="#ppt_w"/>
                                          </p:val>
                                        </p:tav>
                                      </p:tavLst>
                                    </p:anim>
                                    <p:anim calcmode="lin" valueType="num">
                                      <p:cBhvr>
                                        <p:cTn id="76" dur="500" fill="hold"/>
                                        <p:tgtEl>
                                          <p:spTgt spid="13"/>
                                        </p:tgtEl>
                                        <p:attrNameLst>
                                          <p:attrName>ppt_h</p:attrName>
                                        </p:attrNameLst>
                                      </p:cBhvr>
                                      <p:tavLst>
                                        <p:tav tm="0">
                                          <p:val>
                                            <p:fltVal val="0"/>
                                          </p:val>
                                        </p:tav>
                                        <p:tav tm="100000">
                                          <p:val>
                                            <p:strVal val="#ppt_h"/>
                                          </p:val>
                                        </p:tav>
                                      </p:tavLst>
                                    </p:anim>
                                    <p:animEffect transition="in" filter="fade">
                                      <p:cBhvr>
                                        <p:cTn id="77" dur="500"/>
                                        <p:tgtEl>
                                          <p:spTgt spid="13"/>
                                        </p:tgtEl>
                                      </p:cBhvr>
                                    </p:animEffect>
                                  </p:childTnLst>
                                </p:cTn>
                              </p:par>
                              <p:par>
                                <p:cTn id="78" presetID="2" presetClass="entr" presetSubtype="2" fill="hold" grpId="0" nodeType="withEffect">
                                  <p:stCondLst>
                                    <p:cond delay="0"/>
                                  </p:stCondLst>
                                  <p:childTnLst>
                                    <p:set>
                                      <p:cBhvr>
                                        <p:cTn id="79" dur="1" fill="hold">
                                          <p:stCondLst>
                                            <p:cond delay="0"/>
                                          </p:stCondLst>
                                        </p:cTn>
                                        <p:tgtEl>
                                          <p:spTgt spid="61"/>
                                        </p:tgtEl>
                                        <p:attrNameLst>
                                          <p:attrName>style.visibility</p:attrName>
                                        </p:attrNameLst>
                                      </p:cBhvr>
                                      <p:to>
                                        <p:strVal val="visible"/>
                                      </p:to>
                                    </p:set>
                                    <p:anim calcmode="lin" valueType="num">
                                      <p:cBhvr additive="base">
                                        <p:cTn id="80" dur="500" fill="hold"/>
                                        <p:tgtEl>
                                          <p:spTgt spid="61"/>
                                        </p:tgtEl>
                                        <p:attrNameLst>
                                          <p:attrName>ppt_x</p:attrName>
                                        </p:attrNameLst>
                                      </p:cBhvr>
                                      <p:tavLst>
                                        <p:tav tm="0">
                                          <p:val>
                                            <p:strVal val="1+#ppt_w/2"/>
                                          </p:val>
                                        </p:tav>
                                        <p:tav tm="100000">
                                          <p:val>
                                            <p:strVal val="#ppt_x"/>
                                          </p:val>
                                        </p:tav>
                                      </p:tavLst>
                                    </p:anim>
                                    <p:anim calcmode="lin" valueType="num">
                                      <p:cBhvr additive="base">
                                        <p:cTn id="81" dur="500" fill="hold"/>
                                        <p:tgtEl>
                                          <p:spTgt spid="61"/>
                                        </p:tgtEl>
                                        <p:attrNameLst>
                                          <p:attrName>ppt_y</p:attrName>
                                        </p:attrNameLst>
                                      </p:cBhvr>
                                      <p:tavLst>
                                        <p:tav tm="0">
                                          <p:val>
                                            <p:strVal val="#ppt_y"/>
                                          </p:val>
                                        </p:tav>
                                        <p:tav tm="100000">
                                          <p:val>
                                            <p:strVal val="#ppt_y"/>
                                          </p:val>
                                        </p:tav>
                                      </p:tavLst>
                                    </p:anim>
                                  </p:childTnLst>
                                </p:cTn>
                              </p:par>
                              <p:par>
                                <p:cTn id="82" presetID="2" presetClass="entr" presetSubtype="2" fill="hold" grpId="0" nodeType="withEffect">
                                  <p:stCondLst>
                                    <p:cond delay="0"/>
                                  </p:stCondLst>
                                  <p:childTnLst>
                                    <p:set>
                                      <p:cBhvr>
                                        <p:cTn id="83" dur="1" fill="hold">
                                          <p:stCondLst>
                                            <p:cond delay="0"/>
                                          </p:stCondLst>
                                        </p:cTn>
                                        <p:tgtEl>
                                          <p:spTgt spid="62"/>
                                        </p:tgtEl>
                                        <p:attrNameLst>
                                          <p:attrName>style.visibility</p:attrName>
                                        </p:attrNameLst>
                                      </p:cBhvr>
                                      <p:to>
                                        <p:strVal val="visible"/>
                                      </p:to>
                                    </p:set>
                                    <p:anim calcmode="lin" valueType="num">
                                      <p:cBhvr additive="base">
                                        <p:cTn id="84" dur="500" fill="hold"/>
                                        <p:tgtEl>
                                          <p:spTgt spid="62"/>
                                        </p:tgtEl>
                                        <p:attrNameLst>
                                          <p:attrName>ppt_x</p:attrName>
                                        </p:attrNameLst>
                                      </p:cBhvr>
                                      <p:tavLst>
                                        <p:tav tm="0">
                                          <p:val>
                                            <p:strVal val="1+#ppt_w/2"/>
                                          </p:val>
                                        </p:tav>
                                        <p:tav tm="100000">
                                          <p:val>
                                            <p:strVal val="#ppt_x"/>
                                          </p:val>
                                        </p:tav>
                                      </p:tavLst>
                                    </p:anim>
                                    <p:anim calcmode="lin" valueType="num">
                                      <p:cBhvr additive="base">
                                        <p:cTn id="85" dur="500" fill="hold"/>
                                        <p:tgtEl>
                                          <p:spTgt spid="62"/>
                                        </p:tgtEl>
                                        <p:attrNameLst>
                                          <p:attrName>ppt_y</p:attrName>
                                        </p:attrNameLst>
                                      </p:cBhvr>
                                      <p:tavLst>
                                        <p:tav tm="0">
                                          <p:val>
                                            <p:strVal val="#ppt_y"/>
                                          </p:val>
                                        </p:tav>
                                        <p:tav tm="100000">
                                          <p:val>
                                            <p:strVal val="#ppt_y"/>
                                          </p:val>
                                        </p:tav>
                                      </p:tavLst>
                                    </p:anim>
                                  </p:childTnLst>
                                </p:cTn>
                              </p:par>
                            </p:childTnLst>
                          </p:cTn>
                        </p:par>
                        <p:par>
                          <p:cTn id="86" fill="hold">
                            <p:stCondLst>
                              <p:cond delay="3800"/>
                            </p:stCondLst>
                            <p:childTnLst>
                              <p:par>
                                <p:cTn id="87" presetID="53" presetClass="entr" presetSubtype="16" fill="hold" nodeType="afterEffect">
                                  <p:stCondLst>
                                    <p:cond delay="0"/>
                                  </p:stCondLst>
                                  <p:childTnLst>
                                    <p:set>
                                      <p:cBhvr>
                                        <p:cTn id="88" dur="1" fill="hold">
                                          <p:stCondLst>
                                            <p:cond delay="0"/>
                                          </p:stCondLst>
                                        </p:cTn>
                                        <p:tgtEl>
                                          <p:spTgt spid="9"/>
                                        </p:tgtEl>
                                        <p:attrNameLst>
                                          <p:attrName>style.visibility</p:attrName>
                                        </p:attrNameLst>
                                      </p:cBhvr>
                                      <p:to>
                                        <p:strVal val="visible"/>
                                      </p:to>
                                    </p:set>
                                    <p:anim calcmode="lin" valueType="num">
                                      <p:cBhvr>
                                        <p:cTn id="89" dur="500" fill="hold"/>
                                        <p:tgtEl>
                                          <p:spTgt spid="9"/>
                                        </p:tgtEl>
                                        <p:attrNameLst>
                                          <p:attrName>ppt_w</p:attrName>
                                        </p:attrNameLst>
                                      </p:cBhvr>
                                      <p:tavLst>
                                        <p:tav tm="0">
                                          <p:val>
                                            <p:fltVal val="0"/>
                                          </p:val>
                                        </p:tav>
                                        <p:tav tm="100000">
                                          <p:val>
                                            <p:strVal val="#ppt_w"/>
                                          </p:val>
                                        </p:tav>
                                      </p:tavLst>
                                    </p:anim>
                                    <p:anim calcmode="lin" valueType="num">
                                      <p:cBhvr>
                                        <p:cTn id="90" dur="500" fill="hold"/>
                                        <p:tgtEl>
                                          <p:spTgt spid="9"/>
                                        </p:tgtEl>
                                        <p:attrNameLst>
                                          <p:attrName>ppt_h</p:attrName>
                                        </p:attrNameLst>
                                      </p:cBhvr>
                                      <p:tavLst>
                                        <p:tav tm="0">
                                          <p:val>
                                            <p:fltVal val="0"/>
                                          </p:val>
                                        </p:tav>
                                        <p:tav tm="100000">
                                          <p:val>
                                            <p:strVal val="#ppt_h"/>
                                          </p:val>
                                        </p:tav>
                                      </p:tavLst>
                                    </p:anim>
                                    <p:animEffect transition="in" filter="fade">
                                      <p:cBhvr>
                                        <p:cTn id="91" dur="500"/>
                                        <p:tgtEl>
                                          <p:spTgt spid="9"/>
                                        </p:tgtEl>
                                      </p:cBhvr>
                                    </p:animEffect>
                                  </p:childTnLst>
                                </p:cTn>
                              </p:par>
                              <p:par>
                                <p:cTn id="92" presetID="2" presetClass="entr" presetSubtype="2" fill="hold" grpId="0" nodeType="withEffect">
                                  <p:stCondLst>
                                    <p:cond delay="0"/>
                                  </p:stCondLst>
                                  <p:childTnLst>
                                    <p:set>
                                      <p:cBhvr>
                                        <p:cTn id="93" dur="1" fill="hold">
                                          <p:stCondLst>
                                            <p:cond delay="0"/>
                                          </p:stCondLst>
                                        </p:cTn>
                                        <p:tgtEl>
                                          <p:spTgt spid="63"/>
                                        </p:tgtEl>
                                        <p:attrNameLst>
                                          <p:attrName>style.visibility</p:attrName>
                                        </p:attrNameLst>
                                      </p:cBhvr>
                                      <p:to>
                                        <p:strVal val="visible"/>
                                      </p:to>
                                    </p:set>
                                    <p:anim calcmode="lin" valueType="num">
                                      <p:cBhvr additive="base">
                                        <p:cTn id="94" dur="500" fill="hold"/>
                                        <p:tgtEl>
                                          <p:spTgt spid="63"/>
                                        </p:tgtEl>
                                        <p:attrNameLst>
                                          <p:attrName>ppt_x</p:attrName>
                                        </p:attrNameLst>
                                      </p:cBhvr>
                                      <p:tavLst>
                                        <p:tav tm="0">
                                          <p:val>
                                            <p:strVal val="1+#ppt_w/2"/>
                                          </p:val>
                                        </p:tav>
                                        <p:tav tm="100000">
                                          <p:val>
                                            <p:strVal val="#ppt_x"/>
                                          </p:val>
                                        </p:tav>
                                      </p:tavLst>
                                    </p:anim>
                                    <p:anim calcmode="lin" valueType="num">
                                      <p:cBhvr additive="base">
                                        <p:cTn id="95" dur="500" fill="hold"/>
                                        <p:tgtEl>
                                          <p:spTgt spid="63"/>
                                        </p:tgtEl>
                                        <p:attrNameLst>
                                          <p:attrName>ppt_y</p:attrName>
                                        </p:attrNameLst>
                                      </p:cBhvr>
                                      <p:tavLst>
                                        <p:tav tm="0">
                                          <p:val>
                                            <p:strVal val="#ppt_y"/>
                                          </p:val>
                                        </p:tav>
                                        <p:tav tm="100000">
                                          <p:val>
                                            <p:strVal val="#ppt_y"/>
                                          </p:val>
                                        </p:tav>
                                      </p:tavLst>
                                    </p:anim>
                                  </p:childTnLst>
                                </p:cTn>
                              </p:par>
                              <p:par>
                                <p:cTn id="96" presetID="2" presetClass="entr" presetSubtype="2" fill="hold" grpId="0" nodeType="withEffect">
                                  <p:stCondLst>
                                    <p:cond delay="0"/>
                                  </p:stCondLst>
                                  <p:childTnLst>
                                    <p:set>
                                      <p:cBhvr>
                                        <p:cTn id="97" dur="1" fill="hold">
                                          <p:stCondLst>
                                            <p:cond delay="0"/>
                                          </p:stCondLst>
                                        </p:cTn>
                                        <p:tgtEl>
                                          <p:spTgt spid="64"/>
                                        </p:tgtEl>
                                        <p:attrNameLst>
                                          <p:attrName>style.visibility</p:attrName>
                                        </p:attrNameLst>
                                      </p:cBhvr>
                                      <p:to>
                                        <p:strVal val="visible"/>
                                      </p:to>
                                    </p:set>
                                    <p:anim calcmode="lin" valueType="num">
                                      <p:cBhvr additive="base">
                                        <p:cTn id="98" dur="500" fill="hold"/>
                                        <p:tgtEl>
                                          <p:spTgt spid="64"/>
                                        </p:tgtEl>
                                        <p:attrNameLst>
                                          <p:attrName>ppt_x</p:attrName>
                                        </p:attrNameLst>
                                      </p:cBhvr>
                                      <p:tavLst>
                                        <p:tav tm="0">
                                          <p:val>
                                            <p:strVal val="1+#ppt_w/2"/>
                                          </p:val>
                                        </p:tav>
                                        <p:tav tm="100000">
                                          <p:val>
                                            <p:strVal val="#ppt_x"/>
                                          </p:val>
                                        </p:tav>
                                      </p:tavLst>
                                    </p:anim>
                                    <p:anim calcmode="lin" valueType="num">
                                      <p:cBhvr additive="base">
                                        <p:cTn id="99" dur="500" fill="hold"/>
                                        <p:tgtEl>
                                          <p:spTgt spid="64"/>
                                        </p:tgtEl>
                                        <p:attrNameLst>
                                          <p:attrName>ppt_y</p:attrName>
                                        </p:attrNameLst>
                                      </p:cBhvr>
                                      <p:tavLst>
                                        <p:tav tm="0">
                                          <p:val>
                                            <p:strVal val="#ppt_y"/>
                                          </p:val>
                                        </p:tav>
                                        <p:tav tm="100000">
                                          <p:val>
                                            <p:strVal val="#ppt_y"/>
                                          </p:val>
                                        </p:tav>
                                      </p:tavLst>
                                    </p:anim>
                                  </p:childTnLst>
                                </p:cTn>
                              </p:par>
                              <p:par>
                                <p:cTn id="100" presetID="2" presetClass="entr" presetSubtype="2" fill="hold" grpId="0" nodeType="withEffect">
                                  <p:stCondLst>
                                    <p:cond delay="0"/>
                                  </p:stCondLst>
                                  <p:childTnLst>
                                    <p:set>
                                      <p:cBhvr>
                                        <p:cTn id="101" dur="1" fill="hold">
                                          <p:stCondLst>
                                            <p:cond delay="0"/>
                                          </p:stCondLst>
                                        </p:cTn>
                                        <p:tgtEl>
                                          <p:spTgt spid="11"/>
                                        </p:tgtEl>
                                        <p:attrNameLst>
                                          <p:attrName>style.visibility</p:attrName>
                                        </p:attrNameLst>
                                      </p:cBhvr>
                                      <p:to>
                                        <p:strVal val="visible"/>
                                      </p:to>
                                    </p:set>
                                    <p:anim calcmode="lin" valueType="num">
                                      <p:cBhvr additive="base">
                                        <p:cTn id="102" dur="500" fill="hold"/>
                                        <p:tgtEl>
                                          <p:spTgt spid="11"/>
                                        </p:tgtEl>
                                        <p:attrNameLst>
                                          <p:attrName>ppt_x</p:attrName>
                                        </p:attrNameLst>
                                      </p:cBhvr>
                                      <p:tavLst>
                                        <p:tav tm="0">
                                          <p:val>
                                            <p:strVal val="1+#ppt_w/2"/>
                                          </p:val>
                                        </p:tav>
                                        <p:tav tm="100000">
                                          <p:val>
                                            <p:strVal val="#ppt_x"/>
                                          </p:val>
                                        </p:tav>
                                      </p:tavLst>
                                    </p:anim>
                                    <p:anim calcmode="lin" valueType="num">
                                      <p:cBhvr additive="base">
                                        <p:cTn id="103" dur="500" fill="hold"/>
                                        <p:tgtEl>
                                          <p:spTgt spid="11"/>
                                        </p:tgtEl>
                                        <p:attrNameLst>
                                          <p:attrName>ppt_y</p:attrName>
                                        </p:attrNameLst>
                                      </p:cBhvr>
                                      <p:tavLst>
                                        <p:tav tm="0">
                                          <p:val>
                                            <p:strVal val="#ppt_y"/>
                                          </p:val>
                                        </p:tav>
                                        <p:tav tm="100000">
                                          <p:val>
                                            <p:strVal val="#ppt_y"/>
                                          </p:val>
                                        </p:tav>
                                      </p:tavLst>
                                    </p:anim>
                                  </p:childTnLst>
                                </p:cTn>
                              </p:par>
                              <p:par>
                                <p:cTn id="104" presetID="2" presetClass="entr" presetSubtype="2" fill="hold" grpId="0" nodeType="withEffect">
                                  <p:stCondLst>
                                    <p:cond delay="0"/>
                                  </p:stCondLst>
                                  <p:childTnLst>
                                    <p:set>
                                      <p:cBhvr>
                                        <p:cTn id="105" dur="1" fill="hold">
                                          <p:stCondLst>
                                            <p:cond delay="0"/>
                                          </p:stCondLst>
                                        </p:cTn>
                                        <p:tgtEl>
                                          <p:spTgt spid="12"/>
                                        </p:tgtEl>
                                        <p:attrNameLst>
                                          <p:attrName>style.visibility</p:attrName>
                                        </p:attrNameLst>
                                      </p:cBhvr>
                                      <p:to>
                                        <p:strVal val="visible"/>
                                      </p:to>
                                    </p:set>
                                    <p:anim calcmode="lin" valueType="num">
                                      <p:cBhvr additive="base">
                                        <p:cTn id="106" dur="500" fill="hold"/>
                                        <p:tgtEl>
                                          <p:spTgt spid="12"/>
                                        </p:tgtEl>
                                        <p:attrNameLst>
                                          <p:attrName>ppt_x</p:attrName>
                                        </p:attrNameLst>
                                      </p:cBhvr>
                                      <p:tavLst>
                                        <p:tav tm="0">
                                          <p:val>
                                            <p:strVal val="1+#ppt_w/2"/>
                                          </p:val>
                                        </p:tav>
                                        <p:tav tm="100000">
                                          <p:val>
                                            <p:strVal val="#ppt_x"/>
                                          </p:val>
                                        </p:tav>
                                      </p:tavLst>
                                    </p:anim>
                                    <p:anim calcmode="lin" valueType="num">
                                      <p:cBhvr additive="base">
                                        <p:cTn id="107" dur="500" fill="hold"/>
                                        <p:tgtEl>
                                          <p:spTgt spid="12"/>
                                        </p:tgtEl>
                                        <p:attrNameLst>
                                          <p:attrName>ppt_y</p:attrName>
                                        </p:attrNameLst>
                                      </p:cBhvr>
                                      <p:tavLst>
                                        <p:tav tm="0">
                                          <p:val>
                                            <p:strVal val="#ppt_y"/>
                                          </p:val>
                                        </p:tav>
                                        <p:tav tm="100000">
                                          <p:val>
                                            <p:strVal val="#ppt_y"/>
                                          </p:val>
                                        </p:tav>
                                      </p:tavLst>
                                    </p:anim>
                                  </p:childTnLst>
                                </p:cTn>
                              </p:par>
                            </p:childTnLst>
                          </p:cTn>
                        </p:par>
                        <p:par>
                          <p:cTn id="108" fill="hold">
                            <p:stCondLst>
                              <p:cond delay="4300"/>
                            </p:stCondLst>
                            <p:childTnLst>
                              <p:par>
                                <p:cTn id="109" presetID="53" presetClass="entr" presetSubtype="16" fill="hold" nodeType="afterEffect">
                                  <p:stCondLst>
                                    <p:cond delay="0"/>
                                  </p:stCondLst>
                                  <p:childTnLst>
                                    <p:set>
                                      <p:cBhvr>
                                        <p:cTn id="110" dur="1" fill="hold">
                                          <p:stCondLst>
                                            <p:cond delay="0"/>
                                          </p:stCondLst>
                                        </p:cTn>
                                        <p:tgtEl>
                                          <p:spTgt spid="72"/>
                                        </p:tgtEl>
                                        <p:attrNameLst>
                                          <p:attrName>style.visibility</p:attrName>
                                        </p:attrNameLst>
                                      </p:cBhvr>
                                      <p:to>
                                        <p:strVal val="visible"/>
                                      </p:to>
                                    </p:set>
                                    <p:anim calcmode="lin" valueType="num">
                                      <p:cBhvr>
                                        <p:cTn id="111" dur="500" fill="hold"/>
                                        <p:tgtEl>
                                          <p:spTgt spid="72"/>
                                        </p:tgtEl>
                                        <p:attrNameLst>
                                          <p:attrName>ppt_w</p:attrName>
                                        </p:attrNameLst>
                                      </p:cBhvr>
                                      <p:tavLst>
                                        <p:tav tm="0">
                                          <p:val>
                                            <p:fltVal val="0"/>
                                          </p:val>
                                        </p:tav>
                                        <p:tav tm="100000">
                                          <p:val>
                                            <p:strVal val="#ppt_w"/>
                                          </p:val>
                                        </p:tav>
                                      </p:tavLst>
                                    </p:anim>
                                    <p:anim calcmode="lin" valueType="num">
                                      <p:cBhvr>
                                        <p:cTn id="112" dur="500" fill="hold"/>
                                        <p:tgtEl>
                                          <p:spTgt spid="72"/>
                                        </p:tgtEl>
                                        <p:attrNameLst>
                                          <p:attrName>ppt_h</p:attrName>
                                        </p:attrNameLst>
                                      </p:cBhvr>
                                      <p:tavLst>
                                        <p:tav tm="0">
                                          <p:val>
                                            <p:fltVal val="0"/>
                                          </p:val>
                                        </p:tav>
                                        <p:tav tm="100000">
                                          <p:val>
                                            <p:strVal val="#ppt_h"/>
                                          </p:val>
                                        </p:tav>
                                      </p:tavLst>
                                    </p:anim>
                                    <p:animEffect transition="in" filter="fade">
                                      <p:cBhvr>
                                        <p:cTn id="113"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0" grpId="0"/>
      <p:bldP spid="41" grpId="0"/>
      <p:bldP spid="42" grpId="0"/>
      <p:bldP spid="56" grpId="0"/>
      <p:bldP spid="57" grpId="0"/>
      <p:bldP spid="58" grpId="0"/>
      <p:bldP spid="59" grpId="0"/>
      <p:bldP spid="60" grpId="0"/>
      <p:bldP spid="61" grpId="0"/>
      <p:bldP spid="62" grpId="0"/>
      <p:bldP spid="63" grpId="0"/>
      <p:bldP spid="64" grpId="0"/>
      <p:bldP spid="11"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0" name="文本框 9"/>
          <p:cNvSpPr txBox="1"/>
          <p:nvPr/>
        </p:nvSpPr>
        <p:spPr>
          <a:xfrm>
            <a:off x="2374137" y="1884748"/>
            <a:ext cx="4272439" cy="1084912"/>
          </a:xfrm>
          <a:prstGeom prst="rect">
            <a:avLst/>
          </a:prstGeom>
          <a:noFill/>
        </p:spPr>
        <p:txBody>
          <a:bodyPr wrap="square" lIns="68580" tIns="34290" rIns="68580" bIns="34290" rtlCol="0">
            <a:spAutoFit/>
          </a:bodyPr>
          <a:lstStyle/>
          <a:p>
            <a:pPr algn="ctr">
              <a:defRPr/>
            </a:pPr>
            <a:r>
              <a:rPr lang="en-US" altLang="zh-CN" sz="6600" b="1" dirty="0">
                <a:solidFill>
                  <a:srgbClr val="1B4367"/>
                </a:solidFill>
                <a:cs typeface="+mn-ea"/>
                <a:sym typeface="+mn-lt"/>
              </a:rPr>
              <a:t>THANKS</a:t>
            </a:r>
            <a:endParaRPr lang="en-US" altLang="zh-CN" sz="6600" b="1" dirty="0">
              <a:solidFill>
                <a:srgbClr val="1B4367"/>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5645150" y="1377315"/>
            <a:ext cx="2870835" cy="390555"/>
          </a:xfrm>
          <a:prstGeom prst="roundRect">
            <a:avLst/>
          </a:prstGeom>
          <a:solidFill>
            <a:srgbClr val="1B4367"/>
          </a:solidFill>
        </p:spPr>
        <p:txBody>
          <a:bodyPr wrap="square" rtlCol="0">
            <a:spAutoFit/>
          </a:bodyPr>
          <a:lstStyle/>
          <a:p>
            <a:r>
              <a:rPr lang="en-US" altLang="zh-CN" sz="1700" dirty="0">
                <a:solidFill>
                  <a:schemeClr val="bg1"/>
                </a:solidFill>
                <a:cs typeface="+mn-ea"/>
                <a:sym typeface="+mn-lt"/>
              </a:rPr>
              <a:t>Background</a:t>
            </a:r>
            <a:endParaRPr lang="en-US" altLang="zh-CN" sz="1700" dirty="0">
              <a:solidFill>
                <a:schemeClr val="bg1"/>
              </a:solidFill>
              <a:cs typeface="+mn-ea"/>
              <a:sym typeface="+mn-lt"/>
            </a:endParaRPr>
          </a:p>
        </p:txBody>
      </p:sp>
      <p:grpSp>
        <p:nvGrpSpPr>
          <p:cNvPr id="2" name="组合 1"/>
          <p:cNvGrpSpPr/>
          <p:nvPr/>
        </p:nvGrpSpPr>
        <p:grpSpPr>
          <a:xfrm>
            <a:off x="5135755" y="1357339"/>
            <a:ext cx="478533" cy="393570"/>
            <a:chOff x="5640108" y="966369"/>
            <a:chExt cx="476097" cy="391567"/>
          </a:xfrm>
        </p:grpSpPr>
        <p:sp>
          <p:nvSpPr>
            <p:cNvPr id="25" name="椭圆 24"/>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6"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a:solidFill>
                    <a:schemeClr val="bg1"/>
                  </a:solidFill>
                  <a:cs typeface="+mn-ea"/>
                  <a:sym typeface="+mn-lt"/>
                </a:rPr>
                <a:t>01</a:t>
              </a:r>
              <a:endParaRPr lang="en-US" altLang="zh-CN" sz="1800" dirty="0">
                <a:solidFill>
                  <a:schemeClr val="bg1"/>
                </a:solidFill>
                <a:cs typeface="+mn-ea"/>
                <a:sym typeface="+mn-lt"/>
              </a:endParaRPr>
            </a:p>
          </p:txBody>
        </p:sp>
      </p:grpSp>
      <p:sp>
        <p:nvSpPr>
          <p:cNvPr id="3" name="文本框 2"/>
          <p:cNvSpPr txBox="1"/>
          <p:nvPr/>
        </p:nvSpPr>
        <p:spPr>
          <a:xfrm>
            <a:off x="2652496" y="2183535"/>
            <a:ext cx="2113154" cy="461665"/>
          </a:xfrm>
          <a:prstGeom prst="rect">
            <a:avLst/>
          </a:prstGeom>
          <a:noFill/>
        </p:spPr>
        <p:txBody>
          <a:bodyPr vert="horz" wrap="square" rtlCol="0">
            <a:spAutoFit/>
          </a:bodyPr>
          <a:lstStyle/>
          <a:p>
            <a:r>
              <a:rPr lang="en-US" altLang="zh-CN" sz="2400" b="1" dirty="0">
                <a:solidFill>
                  <a:srgbClr val="1B4367"/>
                </a:solidFill>
                <a:cs typeface="+mn-ea"/>
                <a:sym typeface="+mn-lt"/>
              </a:rPr>
              <a:t>CONTENTS</a:t>
            </a:r>
            <a:endParaRPr lang="en-US" altLang="zh-CN" sz="2400" b="1" dirty="0">
              <a:solidFill>
                <a:srgbClr val="1B4367"/>
              </a:solidFill>
              <a:cs typeface="+mn-ea"/>
              <a:sym typeface="+mn-lt"/>
            </a:endParaRPr>
          </a:p>
        </p:txBody>
      </p:sp>
      <p:sp>
        <p:nvSpPr>
          <p:cNvPr id="79" name="文本框 10"/>
          <p:cNvSpPr txBox="1"/>
          <p:nvPr/>
        </p:nvSpPr>
        <p:spPr>
          <a:xfrm>
            <a:off x="5645150" y="2094865"/>
            <a:ext cx="2870835" cy="390555"/>
          </a:xfrm>
          <a:prstGeom prst="roundRect">
            <a:avLst/>
          </a:prstGeom>
          <a:solidFill>
            <a:srgbClr val="1B4367"/>
          </a:solidFill>
        </p:spPr>
        <p:txBody>
          <a:bodyPr wrap="square" rtlCol="0">
            <a:spAutoFit/>
          </a:bodyPr>
          <a:lstStyle/>
          <a:p>
            <a:r>
              <a:rPr lang="en-US" altLang="zh-CN" sz="1700" dirty="0">
                <a:solidFill>
                  <a:schemeClr val="bg1"/>
                </a:solidFill>
                <a:cs typeface="+mn-ea"/>
                <a:sym typeface="+mn-lt"/>
              </a:rPr>
              <a:t>Data description</a:t>
            </a:r>
            <a:endParaRPr lang="en-US" altLang="zh-CN" sz="1700" dirty="0">
              <a:solidFill>
                <a:schemeClr val="bg1"/>
              </a:solidFill>
              <a:cs typeface="+mn-ea"/>
              <a:sym typeface="+mn-lt"/>
            </a:endParaRPr>
          </a:p>
        </p:txBody>
      </p:sp>
      <p:grpSp>
        <p:nvGrpSpPr>
          <p:cNvPr id="80" name="组合 79"/>
          <p:cNvGrpSpPr/>
          <p:nvPr/>
        </p:nvGrpSpPr>
        <p:grpSpPr>
          <a:xfrm>
            <a:off x="5135755" y="2074883"/>
            <a:ext cx="478533" cy="393570"/>
            <a:chOff x="5640108" y="966369"/>
            <a:chExt cx="476097" cy="391567"/>
          </a:xfrm>
        </p:grpSpPr>
        <p:sp>
          <p:nvSpPr>
            <p:cNvPr id="81" name="椭圆 80"/>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2"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smtClean="0">
                  <a:solidFill>
                    <a:schemeClr val="bg1"/>
                  </a:solidFill>
                  <a:cs typeface="+mn-ea"/>
                  <a:sym typeface="+mn-lt"/>
                </a:rPr>
                <a:t>02</a:t>
              </a:r>
              <a:endParaRPr lang="en-US" altLang="zh-CN" sz="1800" dirty="0">
                <a:solidFill>
                  <a:schemeClr val="bg1"/>
                </a:solidFill>
                <a:cs typeface="+mn-ea"/>
                <a:sym typeface="+mn-lt"/>
              </a:endParaRPr>
            </a:p>
          </p:txBody>
        </p:sp>
      </p:grpSp>
      <p:sp>
        <p:nvSpPr>
          <p:cNvPr id="83" name="文本框 10"/>
          <p:cNvSpPr txBox="1"/>
          <p:nvPr/>
        </p:nvSpPr>
        <p:spPr>
          <a:xfrm>
            <a:off x="5645150" y="2812415"/>
            <a:ext cx="2870835" cy="390555"/>
          </a:xfrm>
          <a:prstGeom prst="roundRect">
            <a:avLst/>
          </a:prstGeom>
          <a:solidFill>
            <a:srgbClr val="1B4367"/>
          </a:solidFill>
        </p:spPr>
        <p:txBody>
          <a:bodyPr wrap="square" rtlCol="0">
            <a:spAutoFit/>
          </a:bodyPr>
          <a:lstStyle/>
          <a:p>
            <a:r>
              <a:rPr lang="en-US" altLang="zh-CN" sz="1700" dirty="0">
                <a:solidFill>
                  <a:schemeClr val="bg1"/>
                </a:solidFill>
                <a:cs typeface="+mn-ea"/>
                <a:sym typeface="+mn-lt"/>
              </a:rPr>
              <a:t>Exploratory data analysis</a:t>
            </a:r>
            <a:endParaRPr lang="en-US" altLang="zh-CN" sz="1700" dirty="0">
              <a:solidFill>
                <a:schemeClr val="bg1"/>
              </a:solidFill>
              <a:cs typeface="+mn-ea"/>
              <a:sym typeface="+mn-lt"/>
            </a:endParaRPr>
          </a:p>
        </p:txBody>
      </p:sp>
      <p:grpSp>
        <p:nvGrpSpPr>
          <p:cNvPr id="84" name="组合 83"/>
          <p:cNvGrpSpPr/>
          <p:nvPr/>
        </p:nvGrpSpPr>
        <p:grpSpPr>
          <a:xfrm>
            <a:off x="5135755" y="2792427"/>
            <a:ext cx="478533" cy="393570"/>
            <a:chOff x="5640108" y="966369"/>
            <a:chExt cx="476097" cy="391567"/>
          </a:xfrm>
        </p:grpSpPr>
        <p:sp>
          <p:nvSpPr>
            <p:cNvPr id="85" name="椭圆 84"/>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6"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smtClean="0">
                  <a:solidFill>
                    <a:schemeClr val="bg1"/>
                  </a:solidFill>
                  <a:cs typeface="+mn-ea"/>
                  <a:sym typeface="+mn-lt"/>
                </a:rPr>
                <a:t>03</a:t>
              </a:r>
              <a:endParaRPr lang="en-US" altLang="zh-CN" sz="1800" dirty="0">
                <a:solidFill>
                  <a:schemeClr val="bg1"/>
                </a:solidFill>
                <a:cs typeface="+mn-ea"/>
                <a:sym typeface="+mn-lt"/>
              </a:endParaRPr>
            </a:p>
          </p:txBody>
        </p:sp>
      </p:grpSp>
      <p:sp>
        <p:nvSpPr>
          <p:cNvPr id="87" name="文本框 10"/>
          <p:cNvSpPr txBox="1"/>
          <p:nvPr/>
        </p:nvSpPr>
        <p:spPr>
          <a:xfrm>
            <a:off x="5645150" y="3529965"/>
            <a:ext cx="2870835" cy="390555"/>
          </a:xfrm>
          <a:prstGeom prst="roundRect">
            <a:avLst/>
          </a:prstGeom>
          <a:solidFill>
            <a:srgbClr val="1B4367"/>
          </a:solidFill>
        </p:spPr>
        <p:txBody>
          <a:bodyPr wrap="square" rtlCol="0">
            <a:spAutoFit/>
          </a:bodyPr>
          <a:lstStyle/>
          <a:p>
            <a:r>
              <a:rPr lang="en-US" altLang="zh-CN" sz="1700" dirty="0">
                <a:solidFill>
                  <a:schemeClr val="bg1"/>
                </a:solidFill>
                <a:cs typeface="+mn-ea"/>
                <a:sym typeface="+mn-lt"/>
              </a:rPr>
              <a:t>K-means and advice</a:t>
            </a:r>
            <a:endParaRPr lang="en-US" altLang="zh-CN" sz="1700" dirty="0">
              <a:solidFill>
                <a:schemeClr val="bg1"/>
              </a:solidFill>
              <a:cs typeface="+mn-ea"/>
              <a:sym typeface="+mn-lt"/>
            </a:endParaRPr>
          </a:p>
        </p:txBody>
      </p:sp>
      <p:grpSp>
        <p:nvGrpSpPr>
          <p:cNvPr id="88" name="组合 87"/>
          <p:cNvGrpSpPr/>
          <p:nvPr/>
        </p:nvGrpSpPr>
        <p:grpSpPr>
          <a:xfrm>
            <a:off x="5135755" y="3509971"/>
            <a:ext cx="478533" cy="393570"/>
            <a:chOff x="5640108" y="966369"/>
            <a:chExt cx="476097" cy="391567"/>
          </a:xfrm>
        </p:grpSpPr>
        <p:sp>
          <p:nvSpPr>
            <p:cNvPr id="89" name="椭圆 88"/>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90"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dirty="0" smtClean="0">
                  <a:solidFill>
                    <a:schemeClr val="bg1"/>
                  </a:solidFill>
                  <a:cs typeface="+mn-ea"/>
                  <a:sym typeface="+mn-lt"/>
                </a:rPr>
                <a:t>04</a:t>
              </a:r>
              <a:endParaRPr lang="en-US" altLang="zh-CN" sz="1800" dirty="0">
                <a:solidFill>
                  <a:schemeClr val="bg1"/>
                </a:solidFill>
                <a:cs typeface="+mn-ea"/>
                <a:sym typeface="+mn-lt"/>
              </a:endParaRPr>
            </a:p>
          </p:txBody>
        </p:sp>
      </p:grpSp>
      <p:sp>
        <p:nvSpPr>
          <p:cNvPr id="4" name="燕尾形 3"/>
          <p:cNvSpPr/>
          <p:nvPr/>
        </p:nvSpPr>
        <p:spPr>
          <a:xfrm>
            <a:off x="4459584" y="2183489"/>
            <a:ext cx="256853" cy="448435"/>
          </a:xfrm>
          <a:prstGeom prst="chevron">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ppt_x</p:attrName>
                                        </p:attrNameLst>
                                      </p:cBhvr>
                                      <p:tavLst>
                                        <p:tav tm="0">
                                          <p:val>
                                            <p:strVal val="#ppt_x-#ppt_w*1.125000"/>
                                          </p:val>
                                        </p:tav>
                                        <p:tav tm="100000">
                                          <p:val>
                                            <p:strVal val="#ppt_x"/>
                                          </p:val>
                                        </p:tav>
                                      </p:tavLst>
                                    </p:anim>
                                    <p:animEffect transition="in" filter="wipe(right)">
                                      <p:cBhvr>
                                        <p:cTn id="8" dur="500"/>
                                        <p:tgtEl>
                                          <p:spTgt spid="3"/>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p:tgtEl>
                                          <p:spTgt spid="4"/>
                                        </p:tgtEl>
                                        <p:attrNameLst>
                                          <p:attrName>ppt_x</p:attrName>
                                        </p:attrNameLst>
                                      </p:cBhvr>
                                      <p:tavLst>
                                        <p:tav tm="0">
                                          <p:val>
                                            <p:strVal val="#ppt_x-#ppt_w*1.125000"/>
                                          </p:val>
                                        </p:tav>
                                        <p:tav tm="100000">
                                          <p:val>
                                            <p:strVal val="#ppt_x"/>
                                          </p:val>
                                        </p:tav>
                                      </p:tavLst>
                                    </p:anim>
                                    <p:animEffect transition="in" filter="wipe(right)">
                                      <p:cBhvr>
                                        <p:cTn id="13" dur="500"/>
                                        <p:tgtEl>
                                          <p:spTgt spid="4"/>
                                        </p:tgtEl>
                                      </p:cBhvr>
                                    </p:animEffect>
                                  </p:childTnLst>
                                </p:cTn>
                              </p:par>
                            </p:childTnLst>
                          </p:cTn>
                        </p:par>
                        <p:par>
                          <p:cTn id="14" fill="hold">
                            <p:stCondLst>
                              <p:cond delay="1000"/>
                            </p:stCondLst>
                            <p:childTnLst>
                              <p:par>
                                <p:cTn id="15" presetID="53" presetClass="entr" presetSubtype="52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anim calcmode="lin" valueType="num">
                                      <p:cBhvr>
                                        <p:cTn id="20" dur="500" fill="hold"/>
                                        <p:tgtEl>
                                          <p:spTgt spid="2"/>
                                        </p:tgtEl>
                                        <p:attrNameLst>
                                          <p:attrName>ppt_x</p:attrName>
                                        </p:attrNameLst>
                                      </p:cBhvr>
                                      <p:tavLst>
                                        <p:tav tm="0">
                                          <p:val>
                                            <p:fltVal val="0.5"/>
                                          </p:val>
                                        </p:tav>
                                        <p:tav tm="100000">
                                          <p:val>
                                            <p:strVal val="#ppt_x"/>
                                          </p:val>
                                        </p:tav>
                                      </p:tavLst>
                                    </p:anim>
                                    <p:anim calcmode="lin" valueType="num">
                                      <p:cBhvr>
                                        <p:cTn id="21" dur="500" fill="hold"/>
                                        <p:tgtEl>
                                          <p:spTgt spid="2"/>
                                        </p:tgtEl>
                                        <p:attrNameLst>
                                          <p:attrName>ppt_y</p:attrName>
                                        </p:attrNameLst>
                                      </p:cBhvr>
                                      <p:tavLst>
                                        <p:tav tm="0">
                                          <p:val>
                                            <p:fltVal val="0.5"/>
                                          </p:val>
                                        </p:tav>
                                        <p:tav tm="100000">
                                          <p:val>
                                            <p:strVal val="#ppt_y"/>
                                          </p:val>
                                        </p:tav>
                                      </p:tavLst>
                                    </p:anim>
                                  </p:childTnLst>
                                </p:cTn>
                              </p:par>
                            </p:childTnLst>
                          </p:cTn>
                        </p:par>
                        <p:par>
                          <p:cTn id="22" fill="hold">
                            <p:stCondLst>
                              <p:cond delay="1500"/>
                            </p:stCondLst>
                            <p:childTnLst>
                              <p:par>
                                <p:cTn id="23" presetID="2" presetClass="entr" presetSubtype="2"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1+#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childTnLst>
                          </p:cTn>
                        </p:par>
                        <p:par>
                          <p:cTn id="27" fill="hold">
                            <p:stCondLst>
                              <p:cond delay="2000"/>
                            </p:stCondLst>
                            <p:childTnLst>
                              <p:par>
                                <p:cTn id="28" presetID="53" presetClass="entr" presetSubtype="528" fill="hold" nodeType="afterEffect">
                                  <p:stCondLst>
                                    <p:cond delay="0"/>
                                  </p:stCondLst>
                                  <p:childTnLst>
                                    <p:set>
                                      <p:cBhvr>
                                        <p:cTn id="29" dur="1" fill="hold">
                                          <p:stCondLst>
                                            <p:cond delay="0"/>
                                          </p:stCondLst>
                                        </p:cTn>
                                        <p:tgtEl>
                                          <p:spTgt spid="80"/>
                                        </p:tgtEl>
                                        <p:attrNameLst>
                                          <p:attrName>style.visibility</p:attrName>
                                        </p:attrNameLst>
                                      </p:cBhvr>
                                      <p:to>
                                        <p:strVal val="visible"/>
                                      </p:to>
                                    </p:set>
                                    <p:anim calcmode="lin" valueType="num">
                                      <p:cBhvr>
                                        <p:cTn id="30" dur="500" fill="hold"/>
                                        <p:tgtEl>
                                          <p:spTgt spid="80"/>
                                        </p:tgtEl>
                                        <p:attrNameLst>
                                          <p:attrName>ppt_w</p:attrName>
                                        </p:attrNameLst>
                                      </p:cBhvr>
                                      <p:tavLst>
                                        <p:tav tm="0">
                                          <p:val>
                                            <p:fltVal val="0"/>
                                          </p:val>
                                        </p:tav>
                                        <p:tav tm="100000">
                                          <p:val>
                                            <p:strVal val="#ppt_w"/>
                                          </p:val>
                                        </p:tav>
                                      </p:tavLst>
                                    </p:anim>
                                    <p:anim calcmode="lin" valueType="num">
                                      <p:cBhvr>
                                        <p:cTn id="31" dur="500" fill="hold"/>
                                        <p:tgtEl>
                                          <p:spTgt spid="80"/>
                                        </p:tgtEl>
                                        <p:attrNameLst>
                                          <p:attrName>ppt_h</p:attrName>
                                        </p:attrNameLst>
                                      </p:cBhvr>
                                      <p:tavLst>
                                        <p:tav tm="0">
                                          <p:val>
                                            <p:fltVal val="0"/>
                                          </p:val>
                                        </p:tav>
                                        <p:tav tm="100000">
                                          <p:val>
                                            <p:strVal val="#ppt_h"/>
                                          </p:val>
                                        </p:tav>
                                      </p:tavLst>
                                    </p:anim>
                                    <p:animEffect transition="in" filter="fade">
                                      <p:cBhvr>
                                        <p:cTn id="32" dur="500"/>
                                        <p:tgtEl>
                                          <p:spTgt spid="80"/>
                                        </p:tgtEl>
                                      </p:cBhvr>
                                    </p:animEffect>
                                    <p:anim calcmode="lin" valueType="num">
                                      <p:cBhvr>
                                        <p:cTn id="33" dur="500" fill="hold"/>
                                        <p:tgtEl>
                                          <p:spTgt spid="80"/>
                                        </p:tgtEl>
                                        <p:attrNameLst>
                                          <p:attrName>ppt_x</p:attrName>
                                        </p:attrNameLst>
                                      </p:cBhvr>
                                      <p:tavLst>
                                        <p:tav tm="0">
                                          <p:val>
                                            <p:fltVal val="0.5"/>
                                          </p:val>
                                        </p:tav>
                                        <p:tav tm="100000">
                                          <p:val>
                                            <p:strVal val="#ppt_x"/>
                                          </p:val>
                                        </p:tav>
                                      </p:tavLst>
                                    </p:anim>
                                    <p:anim calcmode="lin" valueType="num">
                                      <p:cBhvr>
                                        <p:cTn id="34" dur="500" fill="hold"/>
                                        <p:tgtEl>
                                          <p:spTgt spid="80"/>
                                        </p:tgtEl>
                                        <p:attrNameLst>
                                          <p:attrName>ppt_y</p:attrName>
                                        </p:attrNameLst>
                                      </p:cBhvr>
                                      <p:tavLst>
                                        <p:tav tm="0">
                                          <p:val>
                                            <p:fltVal val="0.5"/>
                                          </p:val>
                                        </p:tav>
                                        <p:tav tm="100000">
                                          <p:val>
                                            <p:strVal val="#ppt_y"/>
                                          </p:val>
                                        </p:tav>
                                      </p:tavLst>
                                    </p:anim>
                                  </p:childTnLst>
                                </p:cTn>
                              </p:par>
                            </p:childTnLst>
                          </p:cTn>
                        </p:par>
                        <p:par>
                          <p:cTn id="35" fill="hold">
                            <p:stCondLst>
                              <p:cond delay="2500"/>
                            </p:stCondLst>
                            <p:childTnLst>
                              <p:par>
                                <p:cTn id="36" presetID="2" presetClass="entr" presetSubtype="2" fill="hold" grpId="0" nodeType="afterEffect">
                                  <p:stCondLst>
                                    <p:cond delay="0"/>
                                  </p:stCondLst>
                                  <p:childTnLst>
                                    <p:set>
                                      <p:cBhvr>
                                        <p:cTn id="37" dur="1" fill="hold">
                                          <p:stCondLst>
                                            <p:cond delay="0"/>
                                          </p:stCondLst>
                                        </p:cTn>
                                        <p:tgtEl>
                                          <p:spTgt spid="79"/>
                                        </p:tgtEl>
                                        <p:attrNameLst>
                                          <p:attrName>style.visibility</p:attrName>
                                        </p:attrNameLst>
                                      </p:cBhvr>
                                      <p:to>
                                        <p:strVal val="visible"/>
                                      </p:to>
                                    </p:set>
                                    <p:anim calcmode="lin" valueType="num">
                                      <p:cBhvr additive="base">
                                        <p:cTn id="38" dur="500" fill="hold"/>
                                        <p:tgtEl>
                                          <p:spTgt spid="79"/>
                                        </p:tgtEl>
                                        <p:attrNameLst>
                                          <p:attrName>ppt_x</p:attrName>
                                        </p:attrNameLst>
                                      </p:cBhvr>
                                      <p:tavLst>
                                        <p:tav tm="0">
                                          <p:val>
                                            <p:strVal val="1+#ppt_w/2"/>
                                          </p:val>
                                        </p:tav>
                                        <p:tav tm="100000">
                                          <p:val>
                                            <p:strVal val="#ppt_x"/>
                                          </p:val>
                                        </p:tav>
                                      </p:tavLst>
                                    </p:anim>
                                    <p:anim calcmode="lin" valueType="num">
                                      <p:cBhvr additive="base">
                                        <p:cTn id="39" dur="500" fill="hold"/>
                                        <p:tgtEl>
                                          <p:spTgt spid="79"/>
                                        </p:tgtEl>
                                        <p:attrNameLst>
                                          <p:attrName>ppt_y</p:attrName>
                                        </p:attrNameLst>
                                      </p:cBhvr>
                                      <p:tavLst>
                                        <p:tav tm="0">
                                          <p:val>
                                            <p:strVal val="#ppt_y"/>
                                          </p:val>
                                        </p:tav>
                                        <p:tav tm="100000">
                                          <p:val>
                                            <p:strVal val="#ppt_y"/>
                                          </p:val>
                                        </p:tav>
                                      </p:tavLst>
                                    </p:anim>
                                  </p:childTnLst>
                                </p:cTn>
                              </p:par>
                            </p:childTnLst>
                          </p:cTn>
                        </p:par>
                        <p:par>
                          <p:cTn id="40" fill="hold">
                            <p:stCondLst>
                              <p:cond delay="3000"/>
                            </p:stCondLst>
                            <p:childTnLst>
                              <p:par>
                                <p:cTn id="41" presetID="53" presetClass="entr" presetSubtype="528" fill="hold" nodeType="afterEffect">
                                  <p:stCondLst>
                                    <p:cond delay="0"/>
                                  </p:stCondLst>
                                  <p:childTnLst>
                                    <p:set>
                                      <p:cBhvr>
                                        <p:cTn id="42" dur="1" fill="hold">
                                          <p:stCondLst>
                                            <p:cond delay="0"/>
                                          </p:stCondLst>
                                        </p:cTn>
                                        <p:tgtEl>
                                          <p:spTgt spid="84"/>
                                        </p:tgtEl>
                                        <p:attrNameLst>
                                          <p:attrName>style.visibility</p:attrName>
                                        </p:attrNameLst>
                                      </p:cBhvr>
                                      <p:to>
                                        <p:strVal val="visible"/>
                                      </p:to>
                                    </p:set>
                                    <p:anim calcmode="lin" valueType="num">
                                      <p:cBhvr>
                                        <p:cTn id="43" dur="500" fill="hold"/>
                                        <p:tgtEl>
                                          <p:spTgt spid="84"/>
                                        </p:tgtEl>
                                        <p:attrNameLst>
                                          <p:attrName>ppt_w</p:attrName>
                                        </p:attrNameLst>
                                      </p:cBhvr>
                                      <p:tavLst>
                                        <p:tav tm="0">
                                          <p:val>
                                            <p:fltVal val="0"/>
                                          </p:val>
                                        </p:tav>
                                        <p:tav tm="100000">
                                          <p:val>
                                            <p:strVal val="#ppt_w"/>
                                          </p:val>
                                        </p:tav>
                                      </p:tavLst>
                                    </p:anim>
                                    <p:anim calcmode="lin" valueType="num">
                                      <p:cBhvr>
                                        <p:cTn id="44" dur="500" fill="hold"/>
                                        <p:tgtEl>
                                          <p:spTgt spid="84"/>
                                        </p:tgtEl>
                                        <p:attrNameLst>
                                          <p:attrName>ppt_h</p:attrName>
                                        </p:attrNameLst>
                                      </p:cBhvr>
                                      <p:tavLst>
                                        <p:tav tm="0">
                                          <p:val>
                                            <p:fltVal val="0"/>
                                          </p:val>
                                        </p:tav>
                                        <p:tav tm="100000">
                                          <p:val>
                                            <p:strVal val="#ppt_h"/>
                                          </p:val>
                                        </p:tav>
                                      </p:tavLst>
                                    </p:anim>
                                    <p:animEffect transition="in" filter="fade">
                                      <p:cBhvr>
                                        <p:cTn id="45" dur="500"/>
                                        <p:tgtEl>
                                          <p:spTgt spid="84"/>
                                        </p:tgtEl>
                                      </p:cBhvr>
                                    </p:animEffect>
                                    <p:anim calcmode="lin" valueType="num">
                                      <p:cBhvr>
                                        <p:cTn id="46" dur="500" fill="hold"/>
                                        <p:tgtEl>
                                          <p:spTgt spid="84"/>
                                        </p:tgtEl>
                                        <p:attrNameLst>
                                          <p:attrName>ppt_x</p:attrName>
                                        </p:attrNameLst>
                                      </p:cBhvr>
                                      <p:tavLst>
                                        <p:tav tm="0">
                                          <p:val>
                                            <p:fltVal val="0.5"/>
                                          </p:val>
                                        </p:tav>
                                        <p:tav tm="100000">
                                          <p:val>
                                            <p:strVal val="#ppt_x"/>
                                          </p:val>
                                        </p:tav>
                                      </p:tavLst>
                                    </p:anim>
                                    <p:anim calcmode="lin" valueType="num">
                                      <p:cBhvr>
                                        <p:cTn id="47" dur="500" fill="hold"/>
                                        <p:tgtEl>
                                          <p:spTgt spid="84"/>
                                        </p:tgtEl>
                                        <p:attrNameLst>
                                          <p:attrName>ppt_y</p:attrName>
                                        </p:attrNameLst>
                                      </p:cBhvr>
                                      <p:tavLst>
                                        <p:tav tm="0">
                                          <p:val>
                                            <p:fltVal val="0.5"/>
                                          </p:val>
                                        </p:tav>
                                        <p:tav tm="100000">
                                          <p:val>
                                            <p:strVal val="#ppt_y"/>
                                          </p:val>
                                        </p:tav>
                                      </p:tavLst>
                                    </p:anim>
                                  </p:childTnLst>
                                </p:cTn>
                              </p:par>
                            </p:childTnLst>
                          </p:cTn>
                        </p:par>
                        <p:par>
                          <p:cTn id="48" fill="hold">
                            <p:stCondLst>
                              <p:cond delay="3500"/>
                            </p:stCondLst>
                            <p:childTnLst>
                              <p:par>
                                <p:cTn id="49" presetID="2" presetClass="entr" presetSubtype="2" fill="hold" grpId="0" nodeType="afterEffect">
                                  <p:stCondLst>
                                    <p:cond delay="0"/>
                                  </p:stCondLst>
                                  <p:childTnLst>
                                    <p:set>
                                      <p:cBhvr>
                                        <p:cTn id="50" dur="1" fill="hold">
                                          <p:stCondLst>
                                            <p:cond delay="0"/>
                                          </p:stCondLst>
                                        </p:cTn>
                                        <p:tgtEl>
                                          <p:spTgt spid="83"/>
                                        </p:tgtEl>
                                        <p:attrNameLst>
                                          <p:attrName>style.visibility</p:attrName>
                                        </p:attrNameLst>
                                      </p:cBhvr>
                                      <p:to>
                                        <p:strVal val="visible"/>
                                      </p:to>
                                    </p:set>
                                    <p:anim calcmode="lin" valueType="num">
                                      <p:cBhvr additive="base">
                                        <p:cTn id="51" dur="500" fill="hold"/>
                                        <p:tgtEl>
                                          <p:spTgt spid="83"/>
                                        </p:tgtEl>
                                        <p:attrNameLst>
                                          <p:attrName>ppt_x</p:attrName>
                                        </p:attrNameLst>
                                      </p:cBhvr>
                                      <p:tavLst>
                                        <p:tav tm="0">
                                          <p:val>
                                            <p:strVal val="1+#ppt_w/2"/>
                                          </p:val>
                                        </p:tav>
                                        <p:tav tm="100000">
                                          <p:val>
                                            <p:strVal val="#ppt_x"/>
                                          </p:val>
                                        </p:tav>
                                      </p:tavLst>
                                    </p:anim>
                                    <p:anim calcmode="lin" valueType="num">
                                      <p:cBhvr additive="base">
                                        <p:cTn id="52" dur="500" fill="hold"/>
                                        <p:tgtEl>
                                          <p:spTgt spid="83"/>
                                        </p:tgtEl>
                                        <p:attrNameLst>
                                          <p:attrName>ppt_y</p:attrName>
                                        </p:attrNameLst>
                                      </p:cBhvr>
                                      <p:tavLst>
                                        <p:tav tm="0">
                                          <p:val>
                                            <p:strVal val="#ppt_y"/>
                                          </p:val>
                                        </p:tav>
                                        <p:tav tm="100000">
                                          <p:val>
                                            <p:strVal val="#ppt_y"/>
                                          </p:val>
                                        </p:tav>
                                      </p:tavLst>
                                    </p:anim>
                                  </p:childTnLst>
                                </p:cTn>
                              </p:par>
                            </p:childTnLst>
                          </p:cTn>
                        </p:par>
                        <p:par>
                          <p:cTn id="53" fill="hold">
                            <p:stCondLst>
                              <p:cond delay="4000"/>
                            </p:stCondLst>
                            <p:childTnLst>
                              <p:par>
                                <p:cTn id="54" presetID="53" presetClass="entr" presetSubtype="528" fill="hold" nodeType="afterEffect">
                                  <p:stCondLst>
                                    <p:cond delay="0"/>
                                  </p:stCondLst>
                                  <p:childTnLst>
                                    <p:set>
                                      <p:cBhvr>
                                        <p:cTn id="55" dur="1" fill="hold">
                                          <p:stCondLst>
                                            <p:cond delay="0"/>
                                          </p:stCondLst>
                                        </p:cTn>
                                        <p:tgtEl>
                                          <p:spTgt spid="88"/>
                                        </p:tgtEl>
                                        <p:attrNameLst>
                                          <p:attrName>style.visibility</p:attrName>
                                        </p:attrNameLst>
                                      </p:cBhvr>
                                      <p:to>
                                        <p:strVal val="visible"/>
                                      </p:to>
                                    </p:set>
                                    <p:anim calcmode="lin" valueType="num">
                                      <p:cBhvr>
                                        <p:cTn id="56" dur="500" fill="hold"/>
                                        <p:tgtEl>
                                          <p:spTgt spid="88"/>
                                        </p:tgtEl>
                                        <p:attrNameLst>
                                          <p:attrName>ppt_w</p:attrName>
                                        </p:attrNameLst>
                                      </p:cBhvr>
                                      <p:tavLst>
                                        <p:tav tm="0">
                                          <p:val>
                                            <p:fltVal val="0"/>
                                          </p:val>
                                        </p:tav>
                                        <p:tav tm="100000">
                                          <p:val>
                                            <p:strVal val="#ppt_w"/>
                                          </p:val>
                                        </p:tav>
                                      </p:tavLst>
                                    </p:anim>
                                    <p:anim calcmode="lin" valueType="num">
                                      <p:cBhvr>
                                        <p:cTn id="57" dur="500" fill="hold"/>
                                        <p:tgtEl>
                                          <p:spTgt spid="88"/>
                                        </p:tgtEl>
                                        <p:attrNameLst>
                                          <p:attrName>ppt_h</p:attrName>
                                        </p:attrNameLst>
                                      </p:cBhvr>
                                      <p:tavLst>
                                        <p:tav tm="0">
                                          <p:val>
                                            <p:fltVal val="0"/>
                                          </p:val>
                                        </p:tav>
                                        <p:tav tm="100000">
                                          <p:val>
                                            <p:strVal val="#ppt_h"/>
                                          </p:val>
                                        </p:tav>
                                      </p:tavLst>
                                    </p:anim>
                                    <p:animEffect transition="in" filter="fade">
                                      <p:cBhvr>
                                        <p:cTn id="58" dur="500"/>
                                        <p:tgtEl>
                                          <p:spTgt spid="88"/>
                                        </p:tgtEl>
                                      </p:cBhvr>
                                    </p:animEffect>
                                    <p:anim calcmode="lin" valueType="num">
                                      <p:cBhvr>
                                        <p:cTn id="59" dur="500" fill="hold"/>
                                        <p:tgtEl>
                                          <p:spTgt spid="88"/>
                                        </p:tgtEl>
                                        <p:attrNameLst>
                                          <p:attrName>ppt_x</p:attrName>
                                        </p:attrNameLst>
                                      </p:cBhvr>
                                      <p:tavLst>
                                        <p:tav tm="0">
                                          <p:val>
                                            <p:fltVal val="0.5"/>
                                          </p:val>
                                        </p:tav>
                                        <p:tav tm="100000">
                                          <p:val>
                                            <p:strVal val="#ppt_x"/>
                                          </p:val>
                                        </p:tav>
                                      </p:tavLst>
                                    </p:anim>
                                    <p:anim calcmode="lin" valueType="num">
                                      <p:cBhvr>
                                        <p:cTn id="60" dur="500" fill="hold"/>
                                        <p:tgtEl>
                                          <p:spTgt spid="88"/>
                                        </p:tgtEl>
                                        <p:attrNameLst>
                                          <p:attrName>ppt_y</p:attrName>
                                        </p:attrNameLst>
                                      </p:cBhvr>
                                      <p:tavLst>
                                        <p:tav tm="0">
                                          <p:val>
                                            <p:fltVal val="0.5"/>
                                          </p:val>
                                        </p:tav>
                                        <p:tav tm="100000">
                                          <p:val>
                                            <p:strVal val="#ppt_y"/>
                                          </p:val>
                                        </p:tav>
                                      </p:tavLst>
                                    </p:anim>
                                  </p:childTnLst>
                                </p:cTn>
                              </p:par>
                            </p:childTnLst>
                          </p:cTn>
                        </p:par>
                        <p:par>
                          <p:cTn id="61" fill="hold">
                            <p:stCondLst>
                              <p:cond delay="4500"/>
                            </p:stCondLst>
                            <p:childTnLst>
                              <p:par>
                                <p:cTn id="62" presetID="2" presetClass="entr" presetSubtype="2" fill="hold" grpId="0" nodeType="afterEffect">
                                  <p:stCondLst>
                                    <p:cond delay="0"/>
                                  </p:stCondLst>
                                  <p:childTnLst>
                                    <p:set>
                                      <p:cBhvr>
                                        <p:cTn id="63" dur="1" fill="hold">
                                          <p:stCondLst>
                                            <p:cond delay="0"/>
                                          </p:stCondLst>
                                        </p:cTn>
                                        <p:tgtEl>
                                          <p:spTgt spid="87"/>
                                        </p:tgtEl>
                                        <p:attrNameLst>
                                          <p:attrName>style.visibility</p:attrName>
                                        </p:attrNameLst>
                                      </p:cBhvr>
                                      <p:to>
                                        <p:strVal val="visible"/>
                                      </p:to>
                                    </p:set>
                                    <p:anim calcmode="lin" valueType="num">
                                      <p:cBhvr additive="base">
                                        <p:cTn id="64" dur="500" fill="hold"/>
                                        <p:tgtEl>
                                          <p:spTgt spid="87"/>
                                        </p:tgtEl>
                                        <p:attrNameLst>
                                          <p:attrName>ppt_x</p:attrName>
                                        </p:attrNameLst>
                                      </p:cBhvr>
                                      <p:tavLst>
                                        <p:tav tm="0">
                                          <p:val>
                                            <p:strVal val="1+#ppt_w/2"/>
                                          </p:val>
                                        </p:tav>
                                        <p:tav tm="100000">
                                          <p:val>
                                            <p:strVal val="#ppt_x"/>
                                          </p:val>
                                        </p:tav>
                                      </p:tavLst>
                                    </p:anim>
                                    <p:anim calcmode="lin" valueType="num">
                                      <p:cBhvr additive="base">
                                        <p:cTn id="65" dur="500" fill="hold"/>
                                        <p:tgtEl>
                                          <p:spTgt spid="8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3" grpId="0"/>
      <p:bldP spid="79" grpId="0" bldLvl="0" animBg="1"/>
      <p:bldP spid="83" grpId="0" bldLvl="0" animBg="1"/>
      <p:bldP spid="87" grpId="0" bldLvl="0" animBg="1"/>
      <p:bldP spid="4"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椭圆 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483768" y="2709756"/>
            <a:ext cx="4171762" cy="591185"/>
          </a:xfrm>
          <a:prstGeom prst="rect">
            <a:avLst/>
          </a:prstGeom>
          <a:noFill/>
        </p:spPr>
        <p:txBody>
          <a:bodyPr wrap="square" lIns="68580" tIns="34290" rIns="68580" bIns="34290" rtlCol="0">
            <a:spAutoFit/>
          </a:bodyPr>
          <a:lstStyle/>
          <a:p>
            <a:pPr algn="ctr"/>
            <a:r>
              <a:rPr lang="en-US" altLang="zh-CN" sz="3400" b="1" dirty="0">
                <a:solidFill>
                  <a:srgbClr val="1B4367"/>
                </a:solidFill>
                <a:cs typeface="+mn-ea"/>
                <a:sym typeface="+mn-lt"/>
              </a:rPr>
              <a:t>Background</a:t>
            </a:r>
            <a:endParaRPr lang="en-US" altLang="zh-CN" sz="3400" b="1" dirty="0">
              <a:solidFill>
                <a:srgbClr val="1B4367"/>
              </a:solidFill>
              <a:cs typeface="+mn-ea"/>
              <a:sym typeface="+mn-lt"/>
            </a:endParaRPr>
          </a:p>
        </p:txBody>
      </p:sp>
      <p:sp>
        <p:nvSpPr>
          <p:cNvPr id="95" name="文本框 11"/>
          <p:cNvSpPr txBox="1"/>
          <p:nvPr/>
        </p:nvSpPr>
        <p:spPr>
          <a:xfrm>
            <a:off x="3713476" y="1575042"/>
            <a:ext cx="1732894" cy="815736"/>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cs typeface="+mn-ea"/>
                <a:sym typeface="+mn-lt"/>
              </a:rPr>
              <a:t>01</a:t>
            </a:r>
            <a:endParaRPr lang="zh-CN" altLang="en-US" sz="5400" dirty="0">
              <a:solidFill>
                <a:schemeClr val="bg1"/>
              </a:solidFill>
              <a:cs typeface="+mn-ea"/>
              <a:sym typeface="+mn-lt"/>
            </a:endParaRPr>
          </a:p>
          <a:p>
            <a:pPr algn="ctr">
              <a:lnSpc>
                <a:spcPts val="3000"/>
              </a:lnSpc>
            </a:pPr>
            <a:r>
              <a:rPr lang="en-US" altLang="zh-CN" sz="2400" dirty="0" smtClean="0">
                <a:solidFill>
                  <a:schemeClr val="bg1"/>
                </a:solidFill>
                <a:cs typeface="+mn-ea"/>
                <a:sym typeface="+mn-lt"/>
              </a:rPr>
              <a:t>PART </a:t>
            </a:r>
            <a:endParaRPr lang="en-US" altLang="zh-CN" sz="2400" dirty="0" smtClean="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600"/>
                                        <p:tgtEl>
                                          <p:spTgt spid="2"/>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anim calcmode="lin" valueType="num">
                                      <p:cBhvr>
                                        <p:cTn id="11" dur="500" fill="hold"/>
                                        <p:tgtEl>
                                          <p:spTgt spid="95"/>
                                        </p:tgtEl>
                                        <p:attrNameLst>
                                          <p:attrName>ppt_w</p:attrName>
                                        </p:attrNameLst>
                                      </p:cBhvr>
                                      <p:tavLst>
                                        <p:tav tm="0">
                                          <p:val>
                                            <p:fltVal val="0"/>
                                          </p:val>
                                        </p:tav>
                                        <p:tav tm="100000">
                                          <p:val>
                                            <p:strVal val="#ppt_w"/>
                                          </p:val>
                                        </p:tav>
                                      </p:tavLst>
                                    </p:anim>
                                    <p:anim calcmode="lin" valueType="num">
                                      <p:cBhvr>
                                        <p:cTn id="12" dur="500" fill="hold"/>
                                        <p:tgtEl>
                                          <p:spTgt spid="95"/>
                                        </p:tgtEl>
                                        <p:attrNameLst>
                                          <p:attrName>ppt_h</p:attrName>
                                        </p:attrNameLst>
                                      </p:cBhvr>
                                      <p:tavLst>
                                        <p:tav tm="0">
                                          <p:val>
                                            <p:fltVal val="0"/>
                                          </p:val>
                                        </p:tav>
                                        <p:tav tm="100000">
                                          <p:val>
                                            <p:strVal val="#ppt_h"/>
                                          </p:val>
                                        </p:tav>
                                      </p:tavLst>
                                    </p:anim>
                                    <p:animEffect transition="in" filter="fade">
                                      <p:cBhvr>
                                        <p:cTn id="13" dur="500"/>
                                        <p:tgtEl>
                                          <p:spTgt spid="95"/>
                                        </p:tgtEl>
                                      </p:cBhvr>
                                    </p:animEffect>
                                  </p:childTnLst>
                                </p:cTn>
                              </p:par>
                            </p:childTnLst>
                          </p:cTn>
                        </p:par>
                        <p:par>
                          <p:cTn id="14" fill="hold">
                            <p:stCondLst>
                              <p:cond delay="1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2"/>
                                        </p:tgtEl>
                                        <p:attrNameLst>
                                          <p:attrName>ppt_y</p:attrName>
                                        </p:attrNameLst>
                                      </p:cBhvr>
                                      <p:tavLst>
                                        <p:tav tm="0">
                                          <p:val>
                                            <p:strVal val="#ppt_y"/>
                                          </p:val>
                                        </p:tav>
                                        <p:tav tm="100000">
                                          <p:val>
                                            <p:strVal val="#ppt_y"/>
                                          </p:val>
                                        </p:tav>
                                      </p:tavLst>
                                    </p:anim>
                                    <p:anim calcmode="lin" valueType="num">
                                      <p:cBhvr>
                                        <p:cTn id="19"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p:bldP spid="9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3"/>
          <p:cNvSpPr>
            <a:spLocks noChangeArrowheads="1"/>
          </p:cNvSpPr>
          <p:nvPr/>
        </p:nvSpPr>
        <p:spPr bwMode="auto">
          <a:xfrm>
            <a:off x="4599940" y="1033780"/>
            <a:ext cx="4544060" cy="2402840"/>
          </a:xfrm>
          <a:prstGeom prst="rect">
            <a:avLst/>
          </a:prstGeom>
          <a:solidFill>
            <a:srgbClr val="1B4367"/>
          </a:solidFill>
          <a:ln w="9525">
            <a:noFill/>
            <a:bevel/>
          </a:ln>
        </p:spPr>
        <p:txBody>
          <a:bodyPr lIns="68580" tIns="34290" rIns="68580" bIns="34290"/>
          <a:lstStyle/>
          <a:p>
            <a:pPr eaLnBrk="1" hangingPunct="1"/>
            <a:endParaRPr lang="zh-CN" altLang="en-US">
              <a:cs typeface="+mn-ea"/>
              <a:sym typeface="+mn-lt"/>
            </a:endParaRPr>
          </a:p>
        </p:txBody>
      </p:sp>
      <p:sp>
        <p:nvSpPr>
          <p:cNvPr id="25" name="TextBox 1210"/>
          <p:cNvSpPr/>
          <p:nvPr/>
        </p:nvSpPr>
        <p:spPr>
          <a:xfrm>
            <a:off x="4807163" y="1396690"/>
            <a:ext cx="1313815" cy="283845"/>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l"/>
            <a:r>
              <a:rPr lang="en-US" altLang="zh-CN" b="1" dirty="0">
                <a:solidFill>
                  <a:schemeClr val="bg1"/>
                </a:solidFill>
                <a:cs typeface="+mn-ea"/>
                <a:sym typeface="+mn-lt"/>
              </a:rPr>
              <a:t>Airbnb Beijing</a:t>
            </a:r>
            <a:endParaRPr lang="en-US" altLang="zh-CN" b="1" dirty="0">
              <a:solidFill>
                <a:schemeClr val="bg1"/>
              </a:solidFill>
              <a:cs typeface="+mn-ea"/>
              <a:sym typeface="+mn-lt"/>
            </a:endParaRPr>
          </a:p>
        </p:txBody>
      </p:sp>
      <p:sp>
        <p:nvSpPr>
          <p:cNvPr id="12" name="文本框 11"/>
          <p:cNvSpPr txBox="1"/>
          <p:nvPr/>
        </p:nvSpPr>
        <p:spPr>
          <a:xfrm>
            <a:off x="4806950" y="1834515"/>
            <a:ext cx="3919220" cy="1029970"/>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68580" tIns="34290" rIns="68580" bIns="34290" rtlCol="0">
            <a:spAutoFit/>
          </a:bodyPr>
          <a:lstStyle/>
          <a:p>
            <a:pPr>
              <a:lnSpc>
                <a:spcPts val="1500"/>
              </a:lnSpc>
            </a:pPr>
            <a:r>
              <a:rPr lang="zh-CN" altLang="en-US" sz="1000" dirty="0">
                <a:solidFill>
                  <a:schemeClr val="bg1"/>
                </a:solidFill>
                <a:cs typeface="+mn-ea"/>
                <a:sym typeface="+mn-lt"/>
              </a:rPr>
              <a:t>Founded in August 2008, Airbnb is a travel home rental community where users can post, search for vacation home rental information and complete online bookings. In 2015, Airbnb officially entered the Chinese market, setting off a wave of urban homestay boom in China.</a:t>
            </a:r>
            <a:r>
              <a:rPr lang="zh-CN" altLang="en-US" sz="1000" dirty="0" smtClean="0">
                <a:solidFill>
                  <a:schemeClr val="bg1"/>
                </a:solidFill>
                <a:cs typeface="+mn-ea"/>
                <a:sym typeface="+mn-lt"/>
              </a:rPr>
              <a:t> </a:t>
            </a:r>
            <a:endParaRPr lang="en-US" altLang="zh-CN" sz="1000" dirty="0">
              <a:solidFill>
                <a:schemeClr val="bg1"/>
              </a:solidFill>
              <a:cs typeface="+mn-ea"/>
              <a:sym typeface="+mn-lt"/>
            </a:endParaRPr>
          </a:p>
        </p:txBody>
      </p:sp>
      <p:sp>
        <p:nvSpPr>
          <p:cNvPr id="16" name="文本框 15"/>
          <p:cNvSpPr txBox="1"/>
          <p:nvPr/>
        </p:nvSpPr>
        <p:spPr>
          <a:xfrm>
            <a:off x="716110" y="316509"/>
            <a:ext cx="2261711" cy="329565"/>
          </a:xfrm>
          <a:prstGeom prst="rect">
            <a:avLst/>
          </a:prstGeom>
          <a:noFill/>
        </p:spPr>
        <p:txBody>
          <a:bodyPr wrap="square" lIns="68580" tIns="34290" rIns="68580" bIns="34290" rtlCol="0">
            <a:spAutoFit/>
          </a:bodyPr>
          <a:lstStyle/>
          <a:p>
            <a:r>
              <a:rPr lang="en-US" altLang="zh-CN" sz="1700" b="1" dirty="0">
                <a:solidFill>
                  <a:srgbClr val="1B4367"/>
                </a:solidFill>
                <a:cs typeface="+mn-ea"/>
                <a:sym typeface="+mn-lt"/>
              </a:rPr>
              <a:t>Background</a:t>
            </a:r>
            <a:endParaRPr lang="en-US" altLang="zh-CN" sz="1700" b="1" dirty="0">
              <a:solidFill>
                <a:srgbClr val="1B4367"/>
              </a:solidFill>
              <a:cs typeface="+mn-ea"/>
              <a:sym typeface="+mn-lt"/>
            </a:endParaRPr>
          </a:p>
        </p:txBody>
      </p:sp>
      <p:sp>
        <p:nvSpPr>
          <p:cNvPr id="106" name="TextBox 1210"/>
          <p:cNvSpPr/>
          <p:nvPr/>
        </p:nvSpPr>
        <p:spPr>
          <a:xfrm>
            <a:off x="1204070" y="3685791"/>
            <a:ext cx="1628140" cy="283845"/>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l"/>
            <a:r>
              <a:rPr lang="en-US" altLang="zh-CN" b="1" dirty="0">
                <a:solidFill>
                  <a:srgbClr val="1B4367"/>
                </a:solidFill>
                <a:cs typeface="+mn-ea"/>
                <a:sym typeface="+mn-lt"/>
              </a:rPr>
              <a:t>Data visualization</a:t>
            </a:r>
            <a:endParaRPr lang="en-US" altLang="zh-CN" b="1" dirty="0">
              <a:solidFill>
                <a:srgbClr val="1B4367"/>
              </a:solidFill>
              <a:cs typeface="+mn-ea"/>
              <a:sym typeface="+mn-lt"/>
            </a:endParaRPr>
          </a:p>
        </p:txBody>
      </p:sp>
      <p:sp>
        <p:nvSpPr>
          <p:cNvPr id="107" name="文本框 11"/>
          <p:cNvSpPr txBox="1"/>
          <p:nvPr/>
        </p:nvSpPr>
        <p:spPr>
          <a:xfrm>
            <a:off x="1204069" y="3970982"/>
            <a:ext cx="3106095" cy="1029970"/>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68580" tIns="34290" rIns="68580" bIns="34290" rtlCol="0">
            <a:spAutoFit/>
          </a:bodyPr>
          <a:lstStyle/>
          <a:p>
            <a:pPr>
              <a:lnSpc>
                <a:spcPts val="1500"/>
              </a:lnSpc>
            </a:pPr>
            <a:r>
              <a:rPr lang="zh-CN" altLang="en-US" sz="1000" dirty="0">
                <a:solidFill>
                  <a:schemeClr val="tx1">
                    <a:lumMod val="75000"/>
                    <a:lumOff val="25000"/>
                  </a:schemeClr>
                </a:solidFill>
                <a:cs typeface="+mn-ea"/>
                <a:sym typeface="+mn-lt"/>
              </a:rPr>
              <a:t>From host</a:t>
            </a:r>
            <a:r>
              <a:rPr lang="en-US" altLang="zh-CN" sz="1000" dirty="0">
                <a:solidFill>
                  <a:schemeClr val="tx1">
                    <a:lumMod val="75000"/>
                    <a:lumOff val="25000"/>
                  </a:schemeClr>
                </a:solidFill>
                <a:cs typeface="+mn-ea"/>
                <a:sym typeface="+mn-lt"/>
              </a:rPr>
              <a:t>s</a:t>
            </a:r>
            <a:r>
              <a:rPr lang="zh-CN" altLang="en-US" sz="1000" dirty="0">
                <a:solidFill>
                  <a:schemeClr val="tx1">
                    <a:lumMod val="75000"/>
                    <a:lumOff val="25000"/>
                  </a:schemeClr>
                </a:solidFill>
                <a:cs typeface="+mn-ea"/>
                <a:sym typeface="+mn-lt"/>
              </a:rPr>
              <a:t>' point of view, Airbnb's operational data in Beijing can be interactively visualized, exploring the distribution of listings in Beijing, basic housing information, price trends, host </a:t>
            </a:r>
            <a:r>
              <a:rPr lang="en-US" altLang="zh-CN" sz="1000" dirty="0">
                <a:solidFill>
                  <a:schemeClr val="tx1">
                    <a:lumMod val="75000"/>
                    <a:lumOff val="25000"/>
                  </a:schemeClr>
                </a:solidFill>
                <a:cs typeface="+mn-ea"/>
                <a:sym typeface="+mn-lt"/>
              </a:rPr>
              <a:t>income.</a:t>
            </a:r>
            <a:endParaRPr lang="en-US" altLang="zh-CN" sz="1000" dirty="0">
              <a:solidFill>
                <a:schemeClr val="tx1">
                  <a:lumMod val="75000"/>
                  <a:lumOff val="25000"/>
                </a:schemeClr>
              </a:solidFill>
              <a:cs typeface="+mn-ea"/>
              <a:sym typeface="+mn-lt"/>
            </a:endParaRPr>
          </a:p>
        </p:txBody>
      </p:sp>
      <p:grpSp>
        <p:nvGrpSpPr>
          <p:cNvPr id="108" name="组合 107"/>
          <p:cNvGrpSpPr/>
          <p:nvPr/>
        </p:nvGrpSpPr>
        <p:grpSpPr>
          <a:xfrm>
            <a:off x="765928" y="3671819"/>
            <a:ext cx="448164" cy="368593"/>
            <a:chOff x="5630584" y="966369"/>
            <a:chExt cx="476097" cy="391567"/>
          </a:xfrm>
          <a:solidFill>
            <a:srgbClr val="1B4367"/>
          </a:solidFill>
        </p:grpSpPr>
        <p:sp>
          <p:nvSpPr>
            <p:cNvPr id="109" name="椭圆 108"/>
            <p:cNvSpPr/>
            <p:nvPr/>
          </p:nvSpPr>
          <p:spPr>
            <a:xfrm>
              <a:off x="5673454" y="966369"/>
              <a:ext cx="391567" cy="391567"/>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bg1"/>
                </a:solidFill>
                <a:cs typeface="+mn-ea"/>
                <a:sym typeface="+mn-lt"/>
              </a:endParaRPr>
            </a:p>
          </p:txBody>
        </p:sp>
        <p:sp>
          <p:nvSpPr>
            <p:cNvPr id="110" name="文本框 17"/>
            <p:cNvSpPr txBox="1"/>
            <p:nvPr/>
          </p:nvSpPr>
          <p:spPr>
            <a:xfrm>
              <a:off x="5630584" y="1004389"/>
              <a:ext cx="476097" cy="343308"/>
            </a:xfrm>
            <a:prstGeom prst="rect">
              <a:avLst/>
            </a:prstGeom>
            <a:noFill/>
            <a:ln>
              <a:noFill/>
            </a:ln>
          </p:spPr>
          <p:txBody>
            <a:bodyPr wrap="square" rtlCol="0">
              <a:spAutoFit/>
            </a:bodyPr>
            <a:lstStyle/>
            <a:p>
              <a:pPr algn="ctr">
                <a:defRPr/>
              </a:pPr>
              <a:r>
                <a:rPr lang="en-US" altLang="zh-CN" sz="1500" dirty="0" smtClean="0">
                  <a:solidFill>
                    <a:schemeClr val="bg1"/>
                  </a:solidFill>
                  <a:cs typeface="+mn-ea"/>
                  <a:sym typeface="+mn-lt"/>
                </a:rPr>
                <a:t>01</a:t>
              </a:r>
              <a:endParaRPr lang="en-US" altLang="zh-CN" sz="1500" dirty="0">
                <a:solidFill>
                  <a:schemeClr val="bg1"/>
                </a:solidFill>
                <a:cs typeface="+mn-ea"/>
                <a:sym typeface="+mn-lt"/>
              </a:endParaRPr>
            </a:p>
          </p:txBody>
        </p:sp>
      </p:grpSp>
      <p:sp>
        <p:nvSpPr>
          <p:cNvPr id="111" name="TextBox 1210"/>
          <p:cNvSpPr/>
          <p:nvPr/>
        </p:nvSpPr>
        <p:spPr>
          <a:xfrm>
            <a:off x="5344562" y="3679857"/>
            <a:ext cx="1526540" cy="283845"/>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l"/>
            <a:r>
              <a:rPr lang="en-US" altLang="zh-CN" b="1" dirty="0">
                <a:solidFill>
                  <a:srgbClr val="1B4367"/>
                </a:solidFill>
                <a:cs typeface="+mn-ea"/>
                <a:sym typeface="+mn-lt"/>
              </a:rPr>
              <a:t>Advice for hosts</a:t>
            </a:r>
            <a:endParaRPr lang="en-US" altLang="zh-CN" b="1" dirty="0">
              <a:solidFill>
                <a:srgbClr val="1B4367"/>
              </a:solidFill>
              <a:cs typeface="+mn-ea"/>
              <a:sym typeface="+mn-lt"/>
            </a:endParaRPr>
          </a:p>
        </p:txBody>
      </p:sp>
      <p:sp>
        <p:nvSpPr>
          <p:cNvPr id="112" name="文本框 11"/>
          <p:cNvSpPr txBox="1"/>
          <p:nvPr/>
        </p:nvSpPr>
        <p:spPr>
          <a:xfrm>
            <a:off x="5344561" y="3965048"/>
            <a:ext cx="3106095" cy="837565"/>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68580" tIns="34290" rIns="68580" bIns="34290" rtlCol="0">
            <a:spAutoFit/>
          </a:bodyPr>
          <a:lstStyle/>
          <a:p>
            <a:pPr>
              <a:lnSpc>
                <a:spcPts val="1500"/>
              </a:lnSpc>
            </a:pPr>
            <a:r>
              <a:rPr lang="en-US" altLang="zh-CN" sz="1000" dirty="0">
                <a:solidFill>
                  <a:schemeClr val="tx1">
                    <a:lumMod val="75000"/>
                    <a:lumOff val="25000"/>
                  </a:schemeClr>
                </a:solidFill>
                <a:cs typeface="+mn-ea"/>
                <a:sym typeface="+mn-lt"/>
              </a:rPr>
              <a:t>If a host plans to rent out his house, based on the known information of the listing, k-means unsupervised clustering method can be used to give advice about the price of his listing.</a:t>
            </a:r>
            <a:endParaRPr lang="en-US" altLang="zh-CN" sz="1000" dirty="0">
              <a:solidFill>
                <a:schemeClr val="tx1">
                  <a:lumMod val="75000"/>
                  <a:lumOff val="25000"/>
                </a:schemeClr>
              </a:solidFill>
              <a:cs typeface="+mn-ea"/>
              <a:sym typeface="+mn-lt"/>
            </a:endParaRPr>
          </a:p>
        </p:txBody>
      </p:sp>
      <p:grpSp>
        <p:nvGrpSpPr>
          <p:cNvPr id="113" name="组合 112"/>
          <p:cNvGrpSpPr/>
          <p:nvPr/>
        </p:nvGrpSpPr>
        <p:grpSpPr>
          <a:xfrm>
            <a:off x="4906420" y="3665885"/>
            <a:ext cx="448164" cy="368593"/>
            <a:chOff x="5630584" y="966369"/>
            <a:chExt cx="476097" cy="391567"/>
          </a:xfrm>
          <a:solidFill>
            <a:srgbClr val="1B4367"/>
          </a:solidFill>
        </p:grpSpPr>
        <p:sp>
          <p:nvSpPr>
            <p:cNvPr id="114" name="椭圆 113"/>
            <p:cNvSpPr/>
            <p:nvPr/>
          </p:nvSpPr>
          <p:spPr>
            <a:xfrm>
              <a:off x="5673454" y="966369"/>
              <a:ext cx="391567" cy="391567"/>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bg1"/>
                </a:solidFill>
                <a:cs typeface="+mn-ea"/>
                <a:sym typeface="+mn-lt"/>
              </a:endParaRPr>
            </a:p>
          </p:txBody>
        </p:sp>
        <p:sp>
          <p:nvSpPr>
            <p:cNvPr id="115" name="文本框 17"/>
            <p:cNvSpPr txBox="1"/>
            <p:nvPr/>
          </p:nvSpPr>
          <p:spPr>
            <a:xfrm>
              <a:off x="5630584" y="1004389"/>
              <a:ext cx="476097" cy="343308"/>
            </a:xfrm>
            <a:prstGeom prst="rect">
              <a:avLst/>
            </a:prstGeom>
            <a:noFill/>
            <a:ln>
              <a:noFill/>
            </a:ln>
          </p:spPr>
          <p:txBody>
            <a:bodyPr wrap="square" rtlCol="0">
              <a:spAutoFit/>
            </a:bodyPr>
            <a:lstStyle/>
            <a:p>
              <a:pPr algn="ctr">
                <a:defRPr/>
              </a:pPr>
              <a:r>
                <a:rPr lang="en-US" altLang="zh-CN" sz="1500" dirty="0" smtClean="0">
                  <a:solidFill>
                    <a:schemeClr val="bg1"/>
                  </a:solidFill>
                  <a:cs typeface="+mn-ea"/>
                  <a:sym typeface="+mn-lt"/>
                </a:rPr>
                <a:t>02</a:t>
              </a:r>
              <a:endParaRPr lang="en-US" altLang="zh-CN" sz="1500" dirty="0">
                <a:solidFill>
                  <a:schemeClr val="bg1"/>
                </a:solidFill>
                <a:cs typeface="+mn-ea"/>
                <a:sym typeface="+mn-lt"/>
              </a:endParaRPr>
            </a:p>
          </p:txBody>
        </p:sp>
      </p:gr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Picture 1" descr="Screen Shot 2021-12-16 at 10.36.52 AM"/>
          <p:cNvPicPr>
            <a:picLocks noChangeAspect="1"/>
          </p:cNvPicPr>
          <p:nvPr/>
        </p:nvPicPr>
        <p:blipFill>
          <a:blip r:embed="rId1"/>
          <a:srcRect l="4546" t="5674" b="2371"/>
          <a:stretch>
            <a:fillRect/>
          </a:stretch>
        </p:blipFill>
        <p:spPr>
          <a:xfrm>
            <a:off x="0" y="1040130"/>
            <a:ext cx="4600575" cy="2395855"/>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9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par>
                                <p:cTn id="16" presetID="2" presetClass="entr" presetSubtype="2"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1+#ppt_w/2"/>
                                          </p:val>
                                        </p:tav>
                                        <p:tav tm="100000">
                                          <p:val>
                                            <p:strVal val="#ppt_x"/>
                                          </p:val>
                                        </p:tav>
                                      </p:tavLst>
                                    </p:anim>
                                    <p:anim calcmode="lin" valueType="num">
                                      <p:cBhvr additive="base">
                                        <p:cTn id="19" dur="500" fill="hold"/>
                                        <p:tgtEl>
                                          <p:spTgt spid="23"/>
                                        </p:tgtEl>
                                        <p:attrNameLst>
                                          <p:attrName>ppt_y</p:attrName>
                                        </p:attrNameLst>
                                      </p:cBhvr>
                                      <p:tavLst>
                                        <p:tav tm="0">
                                          <p:val>
                                            <p:strVal val="#ppt_y"/>
                                          </p:val>
                                        </p:tav>
                                        <p:tav tm="100000">
                                          <p:val>
                                            <p:strVal val="#ppt_y"/>
                                          </p:val>
                                        </p:tav>
                                      </p:tavLst>
                                    </p:anim>
                                  </p:childTnLst>
                                </p:cTn>
                              </p:par>
                            </p:childTnLst>
                          </p:cTn>
                        </p:par>
                        <p:par>
                          <p:cTn id="20" fill="hold">
                            <p:stCondLst>
                              <p:cond delay="1450"/>
                            </p:stCondLst>
                            <p:childTnLst>
                              <p:par>
                                <p:cTn id="21" presetID="12" presetClass="entr" presetSubtype="1"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p:tgtEl>
                                          <p:spTgt spid="25"/>
                                        </p:tgtEl>
                                        <p:attrNameLst>
                                          <p:attrName>ppt_y</p:attrName>
                                        </p:attrNameLst>
                                      </p:cBhvr>
                                      <p:tavLst>
                                        <p:tav tm="0">
                                          <p:val>
                                            <p:strVal val="#ppt_y-#ppt_h*1.125000"/>
                                          </p:val>
                                        </p:tav>
                                        <p:tav tm="100000">
                                          <p:val>
                                            <p:strVal val="#ppt_y"/>
                                          </p:val>
                                        </p:tav>
                                      </p:tavLst>
                                    </p:anim>
                                    <p:animEffect transition="in" filter="wipe(down)">
                                      <p:cBhvr>
                                        <p:cTn id="24" dur="500"/>
                                        <p:tgtEl>
                                          <p:spTgt spid="25"/>
                                        </p:tgtEl>
                                      </p:cBhvr>
                                    </p:animEffect>
                                  </p:childTnLst>
                                </p:cTn>
                              </p:par>
                            </p:childTnLst>
                          </p:cTn>
                        </p:par>
                        <p:par>
                          <p:cTn id="25" fill="hold">
                            <p:stCondLst>
                              <p:cond delay="1950"/>
                            </p:stCondLst>
                            <p:childTnLst>
                              <p:par>
                                <p:cTn id="26" presetID="2" presetClass="entr" presetSubtype="2"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fill="hold"/>
                                        <p:tgtEl>
                                          <p:spTgt spid="12"/>
                                        </p:tgtEl>
                                        <p:attrNameLst>
                                          <p:attrName>ppt_x</p:attrName>
                                        </p:attrNameLst>
                                      </p:cBhvr>
                                      <p:tavLst>
                                        <p:tav tm="0">
                                          <p:val>
                                            <p:strVal val="1+#ppt_w/2"/>
                                          </p:val>
                                        </p:tav>
                                        <p:tav tm="100000">
                                          <p:val>
                                            <p:strVal val="#ppt_x"/>
                                          </p:val>
                                        </p:tav>
                                      </p:tavLst>
                                    </p:anim>
                                    <p:anim calcmode="lin" valueType="num">
                                      <p:cBhvr additive="base">
                                        <p:cTn id="29" dur="500" fill="hold"/>
                                        <p:tgtEl>
                                          <p:spTgt spid="12"/>
                                        </p:tgtEl>
                                        <p:attrNameLst>
                                          <p:attrName>ppt_y</p:attrName>
                                        </p:attrNameLst>
                                      </p:cBhvr>
                                      <p:tavLst>
                                        <p:tav tm="0">
                                          <p:val>
                                            <p:strVal val="#ppt_y"/>
                                          </p:val>
                                        </p:tav>
                                        <p:tav tm="100000">
                                          <p:val>
                                            <p:strVal val="#ppt_y"/>
                                          </p:val>
                                        </p:tav>
                                      </p:tavLst>
                                    </p:anim>
                                  </p:childTnLst>
                                </p:cTn>
                              </p:par>
                            </p:childTnLst>
                          </p:cTn>
                        </p:par>
                        <p:par>
                          <p:cTn id="30" fill="hold">
                            <p:stCondLst>
                              <p:cond delay="2450"/>
                            </p:stCondLst>
                            <p:childTnLst>
                              <p:par>
                                <p:cTn id="31" presetID="53" presetClass="entr" presetSubtype="16" fill="hold" nodeType="afterEffect">
                                  <p:stCondLst>
                                    <p:cond delay="0"/>
                                  </p:stCondLst>
                                  <p:childTnLst>
                                    <p:set>
                                      <p:cBhvr>
                                        <p:cTn id="32" dur="1" fill="hold">
                                          <p:stCondLst>
                                            <p:cond delay="0"/>
                                          </p:stCondLst>
                                        </p:cTn>
                                        <p:tgtEl>
                                          <p:spTgt spid="108"/>
                                        </p:tgtEl>
                                        <p:attrNameLst>
                                          <p:attrName>style.visibility</p:attrName>
                                        </p:attrNameLst>
                                      </p:cBhvr>
                                      <p:to>
                                        <p:strVal val="visible"/>
                                      </p:to>
                                    </p:set>
                                    <p:anim calcmode="lin" valueType="num">
                                      <p:cBhvr>
                                        <p:cTn id="33" dur="500" fill="hold"/>
                                        <p:tgtEl>
                                          <p:spTgt spid="108"/>
                                        </p:tgtEl>
                                        <p:attrNameLst>
                                          <p:attrName>ppt_w</p:attrName>
                                        </p:attrNameLst>
                                      </p:cBhvr>
                                      <p:tavLst>
                                        <p:tav tm="0">
                                          <p:val>
                                            <p:fltVal val="0"/>
                                          </p:val>
                                        </p:tav>
                                        <p:tav tm="100000">
                                          <p:val>
                                            <p:strVal val="#ppt_w"/>
                                          </p:val>
                                        </p:tav>
                                      </p:tavLst>
                                    </p:anim>
                                    <p:anim calcmode="lin" valueType="num">
                                      <p:cBhvr>
                                        <p:cTn id="34" dur="500" fill="hold"/>
                                        <p:tgtEl>
                                          <p:spTgt spid="108"/>
                                        </p:tgtEl>
                                        <p:attrNameLst>
                                          <p:attrName>ppt_h</p:attrName>
                                        </p:attrNameLst>
                                      </p:cBhvr>
                                      <p:tavLst>
                                        <p:tav tm="0">
                                          <p:val>
                                            <p:fltVal val="0"/>
                                          </p:val>
                                        </p:tav>
                                        <p:tav tm="100000">
                                          <p:val>
                                            <p:strVal val="#ppt_h"/>
                                          </p:val>
                                        </p:tav>
                                      </p:tavLst>
                                    </p:anim>
                                    <p:animEffect transition="in" filter="fade">
                                      <p:cBhvr>
                                        <p:cTn id="35" dur="500"/>
                                        <p:tgtEl>
                                          <p:spTgt spid="108"/>
                                        </p:tgtEl>
                                      </p:cBhvr>
                                    </p:animEffect>
                                  </p:childTnLst>
                                </p:cTn>
                              </p:par>
                            </p:childTnLst>
                          </p:cTn>
                        </p:par>
                        <p:par>
                          <p:cTn id="36" fill="hold">
                            <p:stCondLst>
                              <p:cond delay="2950"/>
                            </p:stCondLst>
                            <p:childTnLst>
                              <p:par>
                                <p:cTn id="37" presetID="12" presetClass="entr" presetSubtype="1" fill="hold" grpId="0" nodeType="afterEffect">
                                  <p:stCondLst>
                                    <p:cond delay="0"/>
                                  </p:stCondLst>
                                  <p:childTnLst>
                                    <p:set>
                                      <p:cBhvr>
                                        <p:cTn id="38" dur="1" fill="hold">
                                          <p:stCondLst>
                                            <p:cond delay="0"/>
                                          </p:stCondLst>
                                        </p:cTn>
                                        <p:tgtEl>
                                          <p:spTgt spid="106"/>
                                        </p:tgtEl>
                                        <p:attrNameLst>
                                          <p:attrName>style.visibility</p:attrName>
                                        </p:attrNameLst>
                                      </p:cBhvr>
                                      <p:to>
                                        <p:strVal val="visible"/>
                                      </p:to>
                                    </p:set>
                                    <p:anim calcmode="lin" valueType="num">
                                      <p:cBhvr additive="base">
                                        <p:cTn id="39" dur="500"/>
                                        <p:tgtEl>
                                          <p:spTgt spid="106"/>
                                        </p:tgtEl>
                                        <p:attrNameLst>
                                          <p:attrName>ppt_y</p:attrName>
                                        </p:attrNameLst>
                                      </p:cBhvr>
                                      <p:tavLst>
                                        <p:tav tm="0">
                                          <p:val>
                                            <p:strVal val="#ppt_y-#ppt_h*1.125000"/>
                                          </p:val>
                                        </p:tav>
                                        <p:tav tm="100000">
                                          <p:val>
                                            <p:strVal val="#ppt_y"/>
                                          </p:val>
                                        </p:tav>
                                      </p:tavLst>
                                    </p:anim>
                                    <p:animEffect transition="in" filter="wipe(down)">
                                      <p:cBhvr>
                                        <p:cTn id="40" dur="500"/>
                                        <p:tgtEl>
                                          <p:spTgt spid="106"/>
                                        </p:tgtEl>
                                      </p:cBhvr>
                                    </p:animEffect>
                                  </p:childTnLst>
                                </p:cTn>
                              </p:par>
                            </p:childTnLst>
                          </p:cTn>
                        </p:par>
                        <p:par>
                          <p:cTn id="41" fill="hold">
                            <p:stCondLst>
                              <p:cond delay="3450"/>
                            </p:stCondLst>
                            <p:childTnLst>
                              <p:par>
                                <p:cTn id="42" presetID="2" presetClass="entr" presetSubtype="2" fill="hold" grpId="0" nodeType="afterEffect">
                                  <p:stCondLst>
                                    <p:cond delay="0"/>
                                  </p:stCondLst>
                                  <p:childTnLst>
                                    <p:set>
                                      <p:cBhvr>
                                        <p:cTn id="43" dur="1" fill="hold">
                                          <p:stCondLst>
                                            <p:cond delay="0"/>
                                          </p:stCondLst>
                                        </p:cTn>
                                        <p:tgtEl>
                                          <p:spTgt spid="107"/>
                                        </p:tgtEl>
                                        <p:attrNameLst>
                                          <p:attrName>style.visibility</p:attrName>
                                        </p:attrNameLst>
                                      </p:cBhvr>
                                      <p:to>
                                        <p:strVal val="visible"/>
                                      </p:to>
                                    </p:set>
                                    <p:anim calcmode="lin" valueType="num">
                                      <p:cBhvr additive="base">
                                        <p:cTn id="44" dur="500" fill="hold"/>
                                        <p:tgtEl>
                                          <p:spTgt spid="107"/>
                                        </p:tgtEl>
                                        <p:attrNameLst>
                                          <p:attrName>ppt_x</p:attrName>
                                        </p:attrNameLst>
                                      </p:cBhvr>
                                      <p:tavLst>
                                        <p:tav tm="0">
                                          <p:val>
                                            <p:strVal val="1+#ppt_w/2"/>
                                          </p:val>
                                        </p:tav>
                                        <p:tav tm="100000">
                                          <p:val>
                                            <p:strVal val="#ppt_x"/>
                                          </p:val>
                                        </p:tav>
                                      </p:tavLst>
                                    </p:anim>
                                    <p:anim calcmode="lin" valueType="num">
                                      <p:cBhvr additive="base">
                                        <p:cTn id="45" dur="500" fill="hold"/>
                                        <p:tgtEl>
                                          <p:spTgt spid="107"/>
                                        </p:tgtEl>
                                        <p:attrNameLst>
                                          <p:attrName>ppt_y</p:attrName>
                                        </p:attrNameLst>
                                      </p:cBhvr>
                                      <p:tavLst>
                                        <p:tav tm="0">
                                          <p:val>
                                            <p:strVal val="#ppt_y"/>
                                          </p:val>
                                        </p:tav>
                                        <p:tav tm="100000">
                                          <p:val>
                                            <p:strVal val="#ppt_y"/>
                                          </p:val>
                                        </p:tav>
                                      </p:tavLst>
                                    </p:anim>
                                  </p:childTnLst>
                                </p:cTn>
                              </p:par>
                            </p:childTnLst>
                          </p:cTn>
                        </p:par>
                        <p:par>
                          <p:cTn id="46" fill="hold">
                            <p:stCondLst>
                              <p:cond delay="3950"/>
                            </p:stCondLst>
                            <p:childTnLst>
                              <p:par>
                                <p:cTn id="47" presetID="53" presetClass="entr" presetSubtype="16" fill="hold" nodeType="afterEffect">
                                  <p:stCondLst>
                                    <p:cond delay="0"/>
                                  </p:stCondLst>
                                  <p:childTnLst>
                                    <p:set>
                                      <p:cBhvr>
                                        <p:cTn id="48" dur="1" fill="hold">
                                          <p:stCondLst>
                                            <p:cond delay="0"/>
                                          </p:stCondLst>
                                        </p:cTn>
                                        <p:tgtEl>
                                          <p:spTgt spid="113"/>
                                        </p:tgtEl>
                                        <p:attrNameLst>
                                          <p:attrName>style.visibility</p:attrName>
                                        </p:attrNameLst>
                                      </p:cBhvr>
                                      <p:to>
                                        <p:strVal val="visible"/>
                                      </p:to>
                                    </p:set>
                                    <p:anim calcmode="lin" valueType="num">
                                      <p:cBhvr>
                                        <p:cTn id="49" dur="500" fill="hold"/>
                                        <p:tgtEl>
                                          <p:spTgt spid="113"/>
                                        </p:tgtEl>
                                        <p:attrNameLst>
                                          <p:attrName>ppt_w</p:attrName>
                                        </p:attrNameLst>
                                      </p:cBhvr>
                                      <p:tavLst>
                                        <p:tav tm="0">
                                          <p:val>
                                            <p:fltVal val="0"/>
                                          </p:val>
                                        </p:tav>
                                        <p:tav tm="100000">
                                          <p:val>
                                            <p:strVal val="#ppt_w"/>
                                          </p:val>
                                        </p:tav>
                                      </p:tavLst>
                                    </p:anim>
                                    <p:anim calcmode="lin" valueType="num">
                                      <p:cBhvr>
                                        <p:cTn id="50" dur="500" fill="hold"/>
                                        <p:tgtEl>
                                          <p:spTgt spid="113"/>
                                        </p:tgtEl>
                                        <p:attrNameLst>
                                          <p:attrName>ppt_h</p:attrName>
                                        </p:attrNameLst>
                                      </p:cBhvr>
                                      <p:tavLst>
                                        <p:tav tm="0">
                                          <p:val>
                                            <p:fltVal val="0"/>
                                          </p:val>
                                        </p:tav>
                                        <p:tav tm="100000">
                                          <p:val>
                                            <p:strVal val="#ppt_h"/>
                                          </p:val>
                                        </p:tav>
                                      </p:tavLst>
                                    </p:anim>
                                    <p:animEffect transition="in" filter="fade">
                                      <p:cBhvr>
                                        <p:cTn id="51" dur="500"/>
                                        <p:tgtEl>
                                          <p:spTgt spid="113"/>
                                        </p:tgtEl>
                                      </p:cBhvr>
                                    </p:animEffect>
                                  </p:childTnLst>
                                </p:cTn>
                              </p:par>
                            </p:childTnLst>
                          </p:cTn>
                        </p:par>
                        <p:par>
                          <p:cTn id="52" fill="hold">
                            <p:stCondLst>
                              <p:cond delay="4450"/>
                            </p:stCondLst>
                            <p:childTnLst>
                              <p:par>
                                <p:cTn id="53" presetID="12" presetClass="entr" presetSubtype="1" fill="hold" grpId="0" nodeType="afterEffect">
                                  <p:stCondLst>
                                    <p:cond delay="0"/>
                                  </p:stCondLst>
                                  <p:childTnLst>
                                    <p:set>
                                      <p:cBhvr>
                                        <p:cTn id="54" dur="1" fill="hold">
                                          <p:stCondLst>
                                            <p:cond delay="0"/>
                                          </p:stCondLst>
                                        </p:cTn>
                                        <p:tgtEl>
                                          <p:spTgt spid="111"/>
                                        </p:tgtEl>
                                        <p:attrNameLst>
                                          <p:attrName>style.visibility</p:attrName>
                                        </p:attrNameLst>
                                      </p:cBhvr>
                                      <p:to>
                                        <p:strVal val="visible"/>
                                      </p:to>
                                    </p:set>
                                    <p:anim calcmode="lin" valueType="num">
                                      <p:cBhvr additive="base">
                                        <p:cTn id="55" dur="500"/>
                                        <p:tgtEl>
                                          <p:spTgt spid="111"/>
                                        </p:tgtEl>
                                        <p:attrNameLst>
                                          <p:attrName>ppt_y</p:attrName>
                                        </p:attrNameLst>
                                      </p:cBhvr>
                                      <p:tavLst>
                                        <p:tav tm="0">
                                          <p:val>
                                            <p:strVal val="#ppt_y-#ppt_h*1.125000"/>
                                          </p:val>
                                        </p:tav>
                                        <p:tav tm="100000">
                                          <p:val>
                                            <p:strVal val="#ppt_y"/>
                                          </p:val>
                                        </p:tav>
                                      </p:tavLst>
                                    </p:anim>
                                    <p:animEffect transition="in" filter="wipe(down)">
                                      <p:cBhvr>
                                        <p:cTn id="56" dur="500"/>
                                        <p:tgtEl>
                                          <p:spTgt spid="111"/>
                                        </p:tgtEl>
                                      </p:cBhvr>
                                    </p:animEffect>
                                  </p:childTnLst>
                                </p:cTn>
                              </p:par>
                            </p:childTnLst>
                          </p:cTn>
                        </p:par>
                        <p:par>
                          <p:cTn id="57" fill="hold">
                            <p:stCondLst>
                              <p:cond delay="4950"/>
                            </p:stCondLst>
                            <p:childTnLst>
                              <p:par>
                                <p:cTn id="58" presetID="2" presetClass="entr" presetSubtype="2" fill="hold" grpId="0" nodeType="afterEffect">
                                  <p:stCondLst>
                                    <p:cond delay="0"/>
                                  </p:stCondLst>
                                  <p:childTnLst>
                                    <p:set>
                                      <p:cBhvr>
                                        <p:cTn id="59" dur="1" fill="hold">
                                          <p:stCondLst>
                                            <p:cond delay="0"/>
                                          </p:stCondLst>
                                        </p:cTn>
                                        <p:tgtEl>
                                          <p:spTgt spid="112"/>
                                        </p:tgtEl>
                                        <p:attrNameLst>
                                          <p:attrName>style.visibility</p:attrName>
                                        </p:attrNameLst>
                                      </p:cBhvr>
                                      <p:to>
                                        <p:strVal val="visible"/>
                                      </p:to>
                                    </p:set>
                                    <p:anim calcmode="lin" valueType="num">
                                      <p:cBhvr additive="base">
                                        <p:cTn id="60" dur="500" fill="hold"/>
                                        <p:tgtEl>
                                          <p:spTgt spid="112"/>
                                        </p:tgtEl>
                                        <p:attrNameLst>
                                          <p:attrName>ppt_x</p:attrName>
                                        </p:attrNameLst>
                                      </p:cBhvr>
                                      <p:tavLst>
                                        <p:tav tm="0">
                                          <p:val>
                                            <p:strVal val="1+#ppt_w/2"/>
                                          </p:val>
                                        </p:tav>
                                        <p:tav tm="100000">
                                          <p:val>
                                            <p:strVal val="#ppt_x"/>
                                          </p:val>
                                        </p:tav>
                                      </p:tavLst>
                                    </p:anim>
                                    <p:anim calcmode="lin" valueType="num">
                                      <p:cBhvr additive="base">
                                        <p:cTn id="61" dur="500" fill="hold"/>
                                        <p:tgtEl>
                                          <p:spTgt spid="1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autoUpdateAnimBg="0"/>
      <p:bldP spid="25" grpId="0"/>
      <p:bldP spid="12" grpId="0"/>
      <p:bldP spid="16" grpId="0"/>
      <p:bldP spid="106" grpId="0"/>
      <p:bldP spid="107" grpId="0"/>
      <p:bldP spid="111" grpId="0"/>
      <p:bldP spid="11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02" name="椭圆 10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1"/>
          <p:cNvSpPr txBox="1"/>
          <p:nvPr/>
        </p:nvSpPr>
        <p:spPr>
          <a:xfrm>
            <a:off x="2483768" y="2709756"/>
            <a:ext cx="4171762" cy="591185"/>
          </a:xfrm>
          <a:prstGeom prst="rect">
            <a:avLst/>
          </a:prstGeom>
          <a:noFill/>
        </p:spPr>
        <p:txBody>
          <a:bodyPr wrap="square" lIns="68580" tIns="34290" rIns="68580" bIns="34290" rtlCol="0">
            <a:spAutoFit/>
          </a:bodyPr>
          <a:lstStyle/>
          <a:p>
            <a:pPr algn="ctr"/>
            <a:r>
              <a:rPr lang="en-US" altLang="zh-CN" sz="3400" b="1" dirty="0">
                <a:solidFill>
                  <a:srgbClr val="1B4367"/>
                </a:solidFill>
                <a:cs typeface="+mn-ea"/>
                <a:sym typeface="+mn-lt"/>
              </a:rPr>
              <a:t>Data Description</a:t>
            </a:r>
            <a:endParaRPr lang="en-US" altLang="zh-CN" sz="3400" b="1" dirty="0">
              <a:solidFill>
                <a:srgbClr val="1B4367"/>
              </a:solidFill>
              <a:cs typeface="+mn-ea"/>
              <a:sym typeface="+mn-lt"/>
            </a:endParaRPr>
          </a:p>
        </p:txBody>
      </p:sp>
      <p:sp>
        <p:nvSpPr>
          <p:cNvPr id="105" name="文本框 11"/>
          <p:cNvSpPr txBox="1"/>
          <p:nvPr/>
        </p:nvSpPr>
        <p:spPr>
          <a:xfrm>
            <a:off x="3713476" y="1575042"/>
            <a:ext cx="1732894" cy="838691"/>
          </a:xfrm>
          <a:prstGeom prst="rect">
            <a:avLst/>
          </a:prstGeom>
          <a:noFill/>
        </p:spPr>
        <p:txBody>
          <a:bodyPr wrap="square" lIns="68580" tIns="34290" rIns="68580" bIns="34290" rtlCol="0">
            <a:spAutoFit/>
          </a:bodyPr>
          <a:lstStyle/>
          <a:p>
            <a:pPr algn="ctr">
              <a:lnSpc>
                <a:spcPts val="3000"/>
              </a:lnSpc>
            </a:pPr>
            <a:r>
              <a:rPr lang="en-US" altLang="zh-CN" sz="5400" dirty="0" smtClean="0">
                <a:solidFill>
                  <a:schemeClr val="bg1"/>
                </a:solidFill>
                <a:cs typeface="+mn-ea"/>
                <a:sym typeface="+mn-lt"/>
              </a:rPr>
              <a:t>02</a:t>
            </a:r>
            <a:endParaRPr lang="zh-CN" altLang="en-US" sz="5400" dirty="0">
              <a:solidFill>
                <a:schemeClr val="bg1"/>
              </a:solidFill>
              <a:cs typeface="+mn-ea"/>
              <a:sym typeface="+mn-lt"/>
            </a:endParaRPr>
          </a:p>
          <a:p>
            <a:pPr algn="ctr">
              <a:lnSpc>
                <a:spcPts val="3000"/>
              </a:lnSpc>
            </a:pPr>
            <a:r>
              <a:rPr lang="en-US" altLang="zh-CN" sz="2400" dirty="0" smtClean="0">
                <a:solidFill>
                  <a:schemeClr val="bg1"/>
                </a:solidFill>
                <a:cs typeface="+mn-ea"/>
                <a:sym typeface="+mn-lt"/>
              </a:rPr>
              <a:t>PART </a:t>
            </a:r>
            <a:endParaRPr lang="en-US" altLang="zh-CN" sz="2400" dirty="0" smtClean="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0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heel(1)">
                                      <p:cBhvr>
                                        <p:cTn id="7" dur="600"/>
                                        <p:tgtEl>
                                          <p:spTgt spid="102"/>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105"/>
                                        </p:tgtEl>
                                        <p:attrNameLst>
                                          <p:attrName>style.visibility</p:attrName>
                                        </p:attrNameLst>
                                      </p:cBhvr>
                                      <p:to>
                                        <p:strVal val="visible"/>
                                      </p:to>
                                    </p:set>
                                    <p:anim calcmode="lin" valueType="num">
                                      <p:cBhvr>
                                        <p:cTn id="11" dur="500" fill="hold"/>
                                        <p:tgtEl>
                                          <p:spTgt spid="105"/>
                                        </p:tgtEl>
                                        <p:attrNameLst>
                                          <p:attrName>ppt_w</p:attrName>
                                        </p:attrNameLst>
                                      </p:cBhvr>
                                      <p:tavLst>
                                        <p:tav tm="0">
                                          <p:val>
                                            <p:fltVal val="0"/>
                                          </p:val>
                                        </p:tav>
                                        <p:tav tm="100000">
                                          <p:val>
                                            <p:strVal val="#ppt_w"/>
                                          </p:val>
                                        </p:tav>
                                      </p:tavLst>
                                    </p:anim>
                                    <p:anim calcmode="lin" valueType="num">
                                      <p:cBhvr>
                                        <p:cTn id="12" dur="500" fill="hold"/>
                                        <p:tgtEl>
                                          <p:spTgt spid="105"/>
                                        </p:tgtEl>
                                        <p:attrNameLst>
                                          <p:attrName>ppt_h</p:attrName>
                                        </p:attrNameLst>
                                      </p:cBhvr>
                                      <p:tavLst>
                                        <p:tav tm="0">
                                          <p:val>
                                            <p:fltVal val="0"/>
                                          </p:val>
                                        </p:tav>
                                        <p:tav tm="100000">
                                          <p:val>
                                            <p:strVal val="#ppt_h"/>
                                          </p:val>
                                        </p:tav>
                                      </p:tavLst>
                                    </p:anim>
                                    <p:animEffect transition="in" filter="fade">
                                      <p:cBhvr>
                                        <p:cTn id="13" dur="500"/>
                                        <p:tgtEl>
                                          <p:spTgt spid="105"/>
                                        </p:tgtEl>
                                      </p:cBhvr>
                                    </p:animEffect>
                                  </p:childTnLst>
                                </p:cTn>
                              </p:par>
                            </p:childTnLst>
                          </p:cTn>
                        </p:par>
                        <p:par>
                          <p:cTn id="14" fill="hold">
                            <p:stCondLst>
                              <p:cond delay="1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03"/>
                                        </p:tgtEl>
                                        <p:attrNameLst>
                                          <p:attrName>style.visibility</p:attrName>
                                        </p:attrNameLst>
                                      </p:cBhvr>
                                      <p:to>
                                        <p:strVal val="visible"/>
                                      </p:to>
                                    </p:set>
                                    <p:anim calcmode="lin" valueType="num">
                                      <p:cBhvr>
                                        <p:cTn id="17" dur="500" fill="hold"/>
                                        <p:tgtEl>
                                          <p:spTgt spid="103"/>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03"/>
                                        </p:tgtEl>
                                        <p:attrNameLst>
                                          <p:attrName>ppt_y</p:attrName>
                                        </p:attrNameLst>
                                      </p:cBhvr>
                                      <p:tavLst>
                                        <p:tav tm="0">
                                          <p:val>
                                            <p:strVal val="#ppt_y"/>
                                          </p:val>
                                        </p:tav>
                                        <p:tav tm="100000">
                                          <p:val>
                                            <p:strVal val="#ppt_y"/>
                                          </p:val>
                                        </p:tav>
                                      </p:tavLst>
                                    </p:anim>
                                    <p:anim calcmode="lin" valueType="num">
                                      <p:cBhvr>
                                        <p:cTn id="19" dur="500" fill="hold"/>
                                        <p:tgtEl>
                                          <p:spTgt spid="103"/>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03"/>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bldLvl="0" animBg="1"/>
      <p:bldP spid="103" grpId="0"/>
      <p:bldP spid="10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28871" y="2888875"/>
            <a:ext cx="1202531" cy="1202531"/>
            <a:chOff x="4420032" y="1854736"/>
            <a:chExt cx="1603375" cy="1603375"/>
          </a:xfrm>
          <a:solidFill>
            <a:srgbClr val="1B4367"/>
          </a:solidFill>
        </p:grpSpPr>
        <p:sp>
          <p:nvSpPr>
            <p:cNvPr id="20486" name="Rectangle 5"/>
            <p:cNvSpPr/>
            <p:nvPr/>
          </p:nvSpPr>
          <p:spPr>
            <a:xfrm>
              <a:off x="4420032" y="1854736"/>
              <a:ext cx="1603375" cy="1603375"/>
            </a:xfrm>
            <a:prstGeom prst="flowChartConnector">
              <a:avLst/>
            </a:prstGeom>
            <a:grpFill/>
            <a:ln w="9525">
              <a:noFill/>
              <a:miter/>
            </a:ln>
          </p:spPr>
          <p:txBody>
            <a:bodyPr anchor="ctr"/>
            <a:lstStyle/>
            <a:p>
              <a:pPr lvl="0" algn="ctr" eaLnBrk="1" hangingPunct="1"/>
              <a:endParaRPr lang="en-US" altLang="zh-CN" sz="1000" dirty="0">
                <a:solidFill>
                  <a:srgbClr val="FFFFFF"/>
                </a:solidFill>
                <a:cs typeface="+mn-ea"/>
                <a:sym typeface="+mn-lt"/>
              </a:endParaRPr>
            </a:p>
          </p:txBody>
        </p:sp>
        <p:sp>
          <p:nvSpPr>
            <p:cNvPr id="20489" name="Freeform 132"/>
            <p:cNvSpPr>
              <a:spLocks noEditPoints="1"/>
            </p:cNvSpPr>
            <p:nvPr/>
          </p:nvSpPr>
          <p:spPr>
            <a:xfrm>
              <a:off x="4971860" y="2268369"/>
              <a:ext cx="497814" cy="691654"/>
            </a:xfrm>
            <a:custGeom>
              <a:avLst/>
              <a:gdLst/>
              <a:ahLst/>
              <a:cxnLst>
                <a:cxn ang="0">
                  <a:pos x="69148" y="0"/>
                </a:cxn>
                <a:cxn ang="0">
                  <a:pos x="69148" y="0"/>
                </a:cxn>
                <a:cxn ang="0">
                  <a:pos x="69148" y="48617"/>
                </a:cxn>
                <a:cxn ang="0">
                  <a:pos x="69148" y="70611"/>
                </a:cxn>
                <a:cxn ang="0">
                  <a:pos x="47251" y="70611"/>
                </a:cxn>
                <a:cxn ang="0">
                  <a:pos x="0" y="70611"/>
                </a:cxn>
                <a:cxn ang="0">
                  <a:pos x="0" y="333375"/>
                </a:cxn>
                <a:cxn ang="0">
                  <a:pos x="239712" y="333375"/>
                </a:cxn>
                <a:cxn ang="0">
                  <a:pos x="239712" y="0"/>
                </a:cxn>
                <a:cxn ang="0">
                  <a:pos x="69148" y="0"/>
                </a:cxn>
                <a:cxn ang="0">
                  <a:pos x="187851" y="193311"/>
                </a:cxn>
                <a:cxn ang="0">
                  <a:pos x="154430" y="193311"/>
                </a:cxn>
                <a:cxn ang="0">
                  <a:pos x="140600" y="193311"/>
                </a:cxn>
                <a:cxn ang="0">
                  <a:pos x="140600" y="266237"/>
                </a:cxn>
                <a:cxn ang="0">
                  <a:pos x="127923" y="278970"/>
                </a:cxn>
                <a:cxn ang="0">
                  <a:pos x="111789" y="278970"/>
                </a:cxn>
                <a:cxn ang="0">
                  <a:pos x="99112" y="266237"/>
                </a:cxn>
                <a:cxn ang="0">
                  <a:pos x="99112" y="193311"/>
                </a:cxn>
                <a:cxn ang="0">
                  <a:pos x="85282" y="193311"/>
                </a:cxn>
                <a:cxn ang="0">
                  <a:pos x="51861" y="193311"/>
                </a:cxn>
                <a:cxn ang="0">
                  <a:pos x="46098" y="182893"/>
                </a:cxn>
                <a:cxn ang="0">
                  <a:pos x="111789" y="105337"/>
                </a:cxn>
                <a:cxn ang="0">
                  <a:pos x="127923" y="105337"/>
                </a:cxn>
                <a:cxn ang="0">
                  <a:pos x="192461" y="182893"/>
                </a:cxn>
                <a:cxn ang="0">
                  <a:pos x="187851" y="193311"/>
                </a:cxn>
              </a:cxnLst>
              <a:rect l="0" t="0" r="0" b="0"/>
              <a:pathLst>
                <a:path w="208" h="288">
                  <a:moveTo>
                    <a:pt x="60" y="0"/>
                  </a:moveTo>
                  <a:cubicBezTo>
                    <a:pt x="60" y="0"/>
                    <a:pt x="60" y="0"/>
                    <a:pt x="60" y="0"/>
                  </a:cubicBezTo>
                  <a:cubicBezTo>
                    <a:pt x="60" y="42"/>
                    <a:pt x="60" y="42"/>
                    <a:pt x="60" y="42"/>
                  </a:cubicBezTo>
                  <a:cubicBezTo>
                    <a:pt x="60" y="61"/>
                    <a:pt x="60" y="61"/>
                    <a:pt x="60" y="61"/>
                  </a:cubicBezTo>
                  <a:cubicBezTo>
                    <a:pt x="41" y="61"/>
                    <a:pt x="41" y="61"/>
                    <a:pt x="41" y="61"/>
                  </a:cubicBezTo>
                  <a:cubicBezTo>
                    <a:pt x="0" y="61"/>
                    <a:pt x="0" y="61"/>
                    <a:pt x="0" y="61"/>
                  </a:cubicBezTo>
                  <a:cubicBezTo>
                    <a:pt x="0" y="288"/>
                    <a:pt x="0" y="288"/>
                    <a:pt x="0" y="288"/>
                  </a:cubicBezTo>
                  <a:cubicBezTo>
                    <a:pt x="208" y="288"/>
                    <a:pt x="208" y="288"/>
                    <a:pt x="208" y="288"/>
                  </a:cubicBezTo>
                  <a:cubicBezTo>
                    <a:pt x="208" y="0"/>
                    <a:pt x="208" y="0"/>
                    <a:pt x="208" y="0"/>
                  </a:cubicBezTo>
                  <a:lnTo>
                    <a:pt x="60" y="0"/>
                  </a:lnTo>
                  <a:close/>
                  <a:moveTo>
                    <a:pt x="163" y="167"/>
                  </a:moveTo>
                  <a:cubicBezTo>
                    <a:pt x="134" y="167"/>
                    <a:pt x="134" y="167"/>
                    <a:pt x="134" y="167"/>
                  </a:cubicBezTo>
                  <a:cubicBezTo>
                    <a:pt x="131" y="167"/>
                    <a:pt x="126" y="167"/>
                    <a:pt x="122" y="167"/>
                  </a:cubicBezTo>
                  <a:cubicBezTo>
                    <a:pt x="122" y="230"/>
                    <a:pt x="122" y="230"/>
                    <a:pt x="122" y="230"/>
                  </a:cubicBezTo>
                  <a:cubicBezTo>
                    <a:pt x="122" y="236"/>
                    <a:pt x="117" y="241"/>
                    <a:pt x="111" y="241"/>
                  </a:cubicBezTo>
                  <a:cubicBezTo>
                    <a:pt x="97" y="241"/>
                    <a:pt x="97" y="241"/>
                    <a:pt x="97" y="241"/>
                  </a:cubicBezTo>
                  <a:cubicBezTo>
                    <a:pt x="91" y="241"/>
                    <a:pt x="86" y="236"/>
                    <a:pt x="86" y="230"/>
                  </a:cubicBezTo>
                  <a:cubicBezTo>
                    <a:pt x="86" y="167"/>
                    <a:pt x="86" y="167"/>
                    <a:pt x="86" y="167"/>
                  </a:cubicBezTo>
                  <a:cubicBezTo>
                    <a:pt x="81" y="167"/>
                    <a:pt x="77" y="167"/>
                    <a:pt x="74" y="167"/>
                  </a:cubicBezTo>
                  <a:cubicBezTo>
                    <a:pt x="45" y="167"/>
                    <a:pt x="45" y="167"/>
                    <a:pt x="45" y="167"/>
                  </a:cubicBezTo>
                  <a:cubicBezTo>
                    <a:pt x="38" y="167"/>
                    <a:pt x="36" y="163"/>
                    <a:pt x="40" y="158"/>
                  </a:cubicBezTo>
                  <a:cubicBezTo>
                    <a:pt x="97" y="91"/>
                    <a:pt x="97" y="91"/>
                    <a:pt x="97" y="91"/>
                  </a:cubicBezTo>
                  <a:cubicBezTo>
                    <a:pt x="101" y="86"/>
                    <a:pt x="107" y="86"/>
                    <a:pt x="111" y="91"/>
                  </a:cubicBezTo>
                  <a:cubicBezTo>
                    <a:pt x="167" y="158"/>
                    <a:pt x="167" y="158"/>
                    <a:pt x="167" y="158"/>
                  </a:cubicBezTo>
                  <a:cubicBezTo>
                    <a:pt x="172" y="163"/>
                    <a:pt x="170" y="167"/>
                    <a:pt x="163" y="167"/>
                  </a:cubicBezTo>
                  <a:close/>
                </a:path>
              </a:pathLst>
            </a:custGeom>
            <a:solidFill>
              <a:schemeClr val="bg1"/>
            </a:solidFill>
            <a:ln w="9525">
              <a:noFill/>
            </a:ln>
          </p:spPr>
          <p:txBody>
            <a:bodyPr/>
            <a:lstStyle/>
            <a:p>
              <a:endParaRPr lang="zh-CN" altLang="en-US">
                <a:cs typeface="+mn-ea"/>
                <a:sym typeface="+mn-lt"/>
              </a:endParaRPr>
            </a:p>
          </p:txBody>
        </p:sp>
      </p:grpSp>
      <p:grpSp>
        <p:nvGrpSpPr>
          <p:cNvPr id="7" name="组合 6"/>
          <p:cNvGrpSpPr/>
          <p:nvPr/>
        </p:nvGrpSpPr>
        <p:grpSpPr>
          <a:xfrm>
            <a:off x="824718" y="1120238"/>
            <a:ext cx="1202531" cy="1202531"/>
            <a:chOff x="2361414" y="1854736"/>
            <a:chExt cx="1603375" cy="1603375"/>
          </a:xfrm>
          <a:solidFill>
            <a:srgbClr val="1B4367"/>
          </a:solidFill>
        </p:grpSpPr>
        <p:sp>
          <p:nvSpPr>
            <p:cNvPr id="20485" name="Rectangle 3"/>
            <p:cNvSpPr/>
            <p:nvPr/>
          </p:nvSpPr>
          <p:spPr>
            <a:xfrm>
              <a:off x="2361414" y="1854736"/>
              <a:ext cx="1603375" cy="1603375"/>
            </a:xfrm>
            <a:prstGeom prst="flowChartConnector">
              <a:avLst/>
            </a:prstGeom>
            <a:grpFill/>
            <a:ln w="9525">
              <a:noFill/>
              <a:miter/>
            </a:ln>
          </p:spPr>
          <p:txBody>
            <a:bodyPr anchor="ctr"/>
            <a:lstStyle/>
            <a:p>
              <a:pPr lvl="0" algn="ctr" eaLnBrk="1" hangingPunct="1"/>
              <a:endParaRPr lang="en-US" altLang="zh-CN" sz="1000" dirty="0">
                <a:solidFill>
                  <a:srgbClr val="FFFFFF"/>
                </a:solidFill>
                <a:cs typeface="+mn-ea"/>
                <a:sym typeface="+mn-lt"/>
              </a:endParaRPr>
            </a:p>
          </p:txBody>
        </p:sp>
        <p:sp>
          <p:nvSpPr>
            <p:cNvPr id="20490" name="Freeform 220"/>
            <p:cNvSpPr/>
            <p:nvPr/>
          </p:nvSpPr>
          <p:spPr>
            <a:xfrm>
              <a:off x="2770383" y="2305455"/>
              <a:ext cx="796514" cy="594622"/>
            </a:xfrm>
            <a:custGeom>
              <a:avLst/>
              <a:gdLst/>
              <a:ahLst/>
              <a:cxnLst>
                <a:cxn ang="0">
                  <a:pos x="384421" y="282893"/>
                </a:cxn>
                <a:cxn ang="0">
                  <a:pos x="384421" y="0"/>
                </a:cxn>
                <a:cxn ang="0">
                  <a:pos x="299800" y="0"/>
                </a:cxn>
                <a:cxn ang="0">
                  <a:pos x="299800" y="282893"/>
                </a:cxn>
                <a:cxn ang="0">
                  <a:pos x="251445" y="282893"/>
                </a:cxn>
                <a:cxn ang="0">
                  <a:pos x="251445" y="174088"/>
                </a:cxn>
                <a:cxn ang="0">
                  <a:pos x="166824" y="174088"/>
                </a:cxn>
                <a:cxn ang="0">
                  <a:pos x="166824" y="282893"/>
                </a:cxn>
                <a:cxn ang="0">
                  <a:pos x="120887" y="282893"/>
                </a:cxn>
                <a:cxn ang="0">
                  <a:pos x="120887" y="77372"/>
                </a:cxn>
                <a:cxn ang="0">
                  <a:pos x="36266" y="77372"/>
                </a:cxn>
                <a:cxn ang="0">
                  <a:pos x="36266" y="282893"/>
                </a:cxn>
                <a:cxn ang="0">
                  <a:pos x="0" y="282893"/>
                </a:cxn>
                <a:cxn ang="0">
                  <a:pos x="0" y="314325"/>
                </a:cxn>
                <a:cxn ang="0">
                  <a:pos x="420687" y="314325"/>
                </a:cxn>
                <a:cxn ang="0">
                  <a:pos x="420687" y="282893"/>
                </a:cxn>
                <a:cxn ang="0">
                  <a:pos x="384421" y="282893"/>
                </a:cxn>
              </a:cxnLst>
              <a:rect l="0" t="0" r="0" b="0"/>
              <a:pathLst>
                <a:path w="174" h="130">
                  <a:moveTo>
                    <a:pt x="159" y="117"/>
                  </a:moveTo>
                  <a:lnTo>
                    <a:pt x="159" y="0"/>
                  </a:lnTo>
                  <a:lnTo>
                    <a:pt x="124" y="0"/>
                  </a:lnTo>
                  <a:lnTo>
                    <a:pt x="124" y="117"/>
                  </a:lnTo>
                  <a:lnTo>
                    <a:pt x="104" y="117"/>
                  </a:lnTo>
                  <a:lnTo>
                    <a:pt x="104" y="72"/>
                  </a:lnTo>
                  <a:lnTo>
                    <a:pt x="69" y="72"/>
                  </a:lnTo>
                  <a:lnTo>
                    <a:pt x="69" y="117"/>
                  </a:lnTo>
                  <a:lnTo>
                    <a:pt x="50" y="117"/>
                  </a:lnTo>
                  <a:lnTo>
                    <a:pt x="50" y="32"/>
                  </a:lnTo>
                  <a:lnTo>
                    <a:pt x="15" y="32"/>
                  </a:lnTo>
                  <a:lnTo>
                    <a:pt x="15" y="117"/>
                  </a:lnTo>
                  <a:lnTo>
                    <a:pt x="0" y="117"/>
                  </a:lnTo>
                  <a:lnTo>
                    <a:pt x="0" y="130"/>
                  </a:lnTo>
                  <a:lnTo>
                    <a:pt x="174" y="130"/>
                  </a:lnTo>
                  <a:lnTo>
                    <a:pt x="174" y="117"/>
                  </a:lnTo>
                  <a:lnTo>
                    <a:pt x="159" y="117"/>
                  </a:lnTo>
                  <a:close/>
                </a:path>
              </a:pathLst>
            </a:custGeom>
            <a:solidFill>
              <a:schemeClr val="bg1"/>
            </a:solidFill>
            <a:ln w="9525">
              <a:noFill/>
            </a:ln>
          </p:spPr>
          <p:txBody>
            <a:bodyPr/>
            <a:lstStyle/>
            <a:p>
              <a:endParaRPr lang="zh-CN" altLang="en-US">
                <a:cs typeface="+mn-ea"/>
                <a:sym typeface="+mn-lt"/>
              </a:endParaRPr>
            </a:p>
          </p:txBody>
        </p:sp>
      </p:grpSp>
      <p:grpSp>
        <p:nvGrpSpPr>
          <p:cNvPr id="2" name="组合 1"/>
          <p:cNvGrpSpPr/>
          <p:nvPr/>
        </p:nvGrpSpPr>
        <p:grpSpPr>
          <a:xfrm>
            <a:off x="4765723" y="2888875"/>
            <a:ext cx="1181100" cy="1202531"/>
            <a:chOff x="8565208" y="1856641"/>
            <a:chExt cx="1574800" cy="1603375"/>
          </a:xfrm>
          <a:solidFill>
            <a:srgbClr val="1B4367"/>
          </a:solidFill>
        </p:grpSpPr>
        <p:sp>
          <p:nvSpPr>
            <p:cNvPr id="20488" name="Rectangle 7"/>
            <p:cNvSpPr/>
            <p:nvPr/>
          </p:nvSpPr>
          <p:spPr>
            <a:xfrm>
              <a:off x="8565208" y="1856641"/>
              <a:ext cx="1574800" cy="1603375"/>
            </a:xfrm>
            <a:prstGeom prst="flowChartConnector">
              <a:avLst/>
            </a:prstGeom>
            <a:grpFill/>
            <a:ln w="9525">
              <a:noFill/>
              <a:miter/>
            </a:ln>
          </p:spPr>
          <p:txBody>
            <a:bodyPr anchor="ctr"/>
            <a:lstStyle/>
            <a:p>
              <a:pPr lvl="0" algn="ctr" eaLnBrk="1" hangingPunct="1"/>
              <a:endParaRPr lang="en-US" altLang="zh-CN" sz="1000" dirty="0">
                <a:solidFill>
                  <a:srgbClr val="FFFFFF"/>
                </a:solidFill>
                <a:cs typeface="+mn-ea"/>
                <a:sym typeface="+mn-lt"/>
              </a:endParaRPr>
            </a:p>
          </p:txBody>
        </p:sp>
        <p:sp>
          <p:nvSpPr>
            <p:cNvPr id="20492" name="Freeform 289"/>
            <p:cNvSpPr>
              <a:spLocks noEditPoints="1"/>
            </p:cNvSpPr>
            <p:nvPr/>
          </p:nvSpPr>
          <p:spPr>
            <a:xfrm>
              <a:off x="9100279" y="2382692"/>
              <a:ext cx="557770" cy="565878"/>
            </a:xfrm>
            <a:custGeom>
              <a:avLst/>
              <a:gdLst/>
              <a:ahLst/>
              <a:cxnLst>
                <a:cxn ang="0">
                  <a:pos x="244146" y="20836"/>
                </a:cxn>
                <a:cxn ang="0">
                  <a:pos x="163149" y="0"/>
                </a:cxn>
                <a:cxn ang="0">
                  <a:pos x="0" y="0"/>
                </a:cxn>
                <a:cxn ang="0">
                  <a:pos x="0" y="77556"/>
                </a:cxn>
                <a:cxn ang="0">
                  <a:pos x="161992" y="77556"/>
                </a:cxn>
                <a:cxn ang="0">
                  <a:pos x="208276" y="90289"/>
                </a:cxn>
                <a:cxn ang="0">
                  <a:pos x="251088" y="167845"/>
                </a:cxn>
                <a:cxn ang="0">
                  <a:pos x="210590" y="243086"/>
                </a:cxn>
                <a:cxn ang="0">
                  <a:pos x="161992" y="255819"/>
                </a:cxn>
                <a:cxn ang="0">
                  <a:pos x="0" y="255819"/>
                </a:cxn>
                <a:cxn ang="0">
                  <a:pos x="0" y="333375"/>
                </a:cxn>
                <a:cxn ang="0">
                  <a:pos x="161992" y="333375"/>
                </a:cxn>
                <a:cxn ang="0">
                  <a:pos x="242988" y="313697"/>
                </a:cxn>
                <a:cxn ang="0">
                  <a:pos x="328613" y="167845"/>
                </a:cxn>
                <a:cxn ang="0">
                  <a:pos x="244146" y="20836"/>
                </a:cxn>
                <a:cxn ang="0">
                  <a:pos x="60169" y="57878"/>
                </a:cxn>
                <a:cxn ang="0">
                  <a:pos x="21985" y="57878"/>
                </a:cxn>
                <a:cxn ang="0">
                  <a:pos x="21985" y="19678"/>
                </a:cxn>
                <a:cxn ang="0">
                  <a:pos x="60169" y="19678"/>
                </a:cxn>
                <a:cxn ang="0">
                  <a:pos x="60169" y="57878"/>
                </a:cxn>
                <a:cxn ang="0">
                  <a:pos x="60169" y="314854"/>
                </a:cxn>
                <a:cxn ang="0">
                  <a:pos x="21985" y="314854"/>
                </a:cxn>
                <a:cxn ang="0">
                  <a:pos x="21985" y="275497"/>
                </a:cxn>
                <a:cxn ang="0">
                  <a:pos x="60169" y="275497"/>
                </a:cxn>
                <a:cxn ang="0">
                  <a:pos x="60169" y="314854"/>
                </a:cxn>
              </a:cxnLst>
              <a:rect l="0" t="0" r="0" b="0"/>
              <a:pathLst>
                <a:path w="284" h="288">
                  <a:moveTo>
                    <a:pt x="211" y="18"/>
                  </a:moveTo>
                  <a:cubicBezTo>
                    <a:pt x="177" y="1"/>
                    <a:pt x="144" y="0"/>
                    <a:pt x="141" y="0"/>
                  </a:cubicBezTo>
                  <a:cubicBezTo>
                    <a:pt x="0" y="0"/>
                    <a:pt x="0" y="0"/>
                    <a:pt x="0" y="0"/>
                  </a:cubicBezTo>
                  <a:cubicBezTo>
                    <a:pt x="0" y="67"/>
                    <a:pt x="0" y="67"/>
                    <a:pt x="0" y="67"/>
                  </a:cubicBezTo>
                  <a:cubicBezTo>
                    <a:pt x="140" y="67"/>
                    <a:pt x="140" y="67"/>
                    <a:pt x="140" y="67"/>
                  </a:cubicBezTo>
                  <a:cubicBezTo>
                    <a:pt x="141" y="67"/>
                    <a:pt x="161" y="68"/>
                    <a:pt x="180" y="78"/>
                  </a:cubicBezTo>
                  <a:cubicBezTo>
                    <a:pt x="205" y="91"/>
                    <a:pt x="217" y="112"/>
                    <a:pt x="217" y="145"/>
                  </a:cubicBezTo>
                  <a:cubicBezTo>
                    <a:pt x="217" y="177"/>
                    <a:pt x="206" y="198"/>
                    <a:pt x="182" y="210"/>
                  </a:cubicBezTo>
                  <a:cubicBezTo>
                    <a:pt x="162" y="221"/>
                    <a:pt x="140" y="221"/>
                    <a:pt x="140" y="221"/>
                  </a:cubicBezTo>
                  <a:cubicBezTo>
                    <a:pt x="0" y="221"/>
                    <a:pt x="0" y="221"/>
                    <a:pt x="0" y="221"/>
                  </a:cubicBezTo>
                  <a:cubicBezTo>
                    <a:pt x="0" y="288"/>
                    <a:pt x="0" y="288"/>
                    <a:pt x="0" y="288"/>
                  </a:cubicBezTo>
                  <a:cubicBezTo>
                    <a:pt x="140" y="288"/>
                    <a:pt x="140" y="288"/>
                    <a:pt x="140" y="288"/>
                  </a:cubicBezTo>
                  <a:cubicBezTo>
                    <a:pt x="144" y="288"/>
                    <a:pt x="177" y="288"/>
                    <a:pt x="210" y="271"/>
                  </a:cubicBezTo>
                  <a:cubicBezTo>
                    <a:pt x="258" y="247"/>
                    <a:pt x="284" y="203"/>
                    <a:pt x="284" y="145"/>
                  </a:cubicBezTo>
                  <a:cubicBezTo>
                    <a:pt x="284" y="87"/>
                    <a:pt x="258" y="42"/>
                    <a:pt x="211" y="18"/>
                  </a:cubicBezTo>
                  <a:close/>
                  <a:moveTo>
                    <a:pt x="52" y="50"/>
                  </a:moveTo>
                  <a:cubicBezTo>
                    <a:pt x="19" y="50"/>
                    <a:pt x="19" y="50"/>
                    <a:pt x="19" y="50"/>
                  </a:cubicBezTo>
                  <a:cubicBezTo>
                    <a:pt x="19" y="17"/>
                    <a:pt x="19" y="17"/>
                    <a:pt x="19" y="17"/>
                  </a:cubicBezTo>
                  <a:cubicBezTo>
                    <a:pt x="52" y="17"/>
                    <a:pt x="52" y="17"/>
                    <a:pt x="52" y="17"/>
                  </a:cubicBezTo>
                  <a:lnTo>
                    <a:pt x="52" y="50"/>
                  </a:lnTo>
                  <a:close/>
                  <a:moveTo>
                    <a:pt x="52" y="272"/>
                  </a:moveTo>
                  <a:cubicBezTo>
                    <a:pt x="19" y="272"/>
                    <a:pt x="19" y="272"/>
                    <a:pt x="19" y="272"/>
                  </a:cubicBezTo>
                  <a:cubicBezTo>
                    <a:pt x="19" y="238"/>
                    <a:pt x="19" y="238"/>
                    <a:pt x="19" y="238"/>
                  </a:cubicBezTo>
                  <a:cubicBezTo>
                    <a:pt x="52" y="238"/>
                    <a:pt x="52" y="238"/>
                    <a:pt x="52" y="238"/>
                  </a:cubicBezTo>
                  <a:lnTo>
                    <a:pt x="52" y="272"/>
                  </a:lnTo>
                  <a:close/>
                </a:path>
              </a:pathLst>
            </a:custGeom>
            <a:solidFill>
              <a:schemeClr val="bg1"/>
            </a:solidFill>
            <a:ln w="9525">
              <a:noFill/>
            </a:ln>
          </p:spPr>
          <p:txBody>
            <a:bodyPr/>
            <a:lstStyle/>
            <a:p>
              <a:endParaRPr lang="zh-CN" altLang="en-US">
                <a:cs typeface="+mn-ea"/>
                <a:sym typeface="+mn-lt"/>
              </a:endParaRPr>
            </a:p>
          </p:txBody>
        </p:sp>
      </p:grpSp>
      <p:sp>
        <p:nvSpPr>
          <p:cNvPr id="20493" name="TextBox 13"/>
          <p:cNvSpPr txBox="1"/>
          <p:nvPr/>
        </p:nvSpPr>
        <p:spPr>
          <a:xfrm>
            <a:off x="2151948" y="912654"/>
            <a:ext cx="1401112" cy="215265"/>
          </a:xfrm>
          <a:prstGeom prst="rect">
            <a:avLst/>
          </a:prstGeom>
          <a:noFill/>
          <a:ln w="9525">
            <a:noFill/>
            <a:miter/>
          </a:ln>
        </p:spPr>
        <p:txBody>
          <a:bodyPr wrap="square" lIns="0" tIns="0" rIns="0" bIns="0">
            <a:spAutoFit/>
          </a:bodyPr>
          <a:lstStyle/>
          <a:p>
            <a:pPr defTabSz="683260">
              <a:spcBef>
                <a:spcPct val="20000"/>
              </a:spcBef>
            </a:pPr>
            <a:r>
              <a:rPr lang="en-US" altLang="zh-CN" b="1" dirty="0">
                <a:solidFill>
                  <a:srgbClr val="1B4367"/>
                </a:solidFill>
                <a:cs typeface="+mn-ea"/>
                <a:sym typeface="+mn-lt"/>
              </a:rPr>
              <a:t>Data Resources</a:t>
            </a:r>
            <a:endParaRPr lang="en-US" altLang="zh-CN" b="1" dirty="0">
              <a:solidFill>
                <a:srgbClr val="1B4367"/>
              </a:solidFill>
              <a:cs typeface="+mn-ea"/>
              <a:sym typeface="+mn-lt"/>
            </a:endParaRPr>
          </a:p>
        </p:txBody>
      </p:sp>
      <p:sp>
        <p:nvSpPr>
          <p:cNvPr id="20494" name="TextBox 13"/>
          <p:cNvSpPr txBox="1"/>
          <p:nvPr/>
        </p:nvSpPr>
        <p:spPr>
          <a:xfrm>
            <a:off x="2151948" y="1187728"/>
            <a:ext cx="2157202" cy="1153795"/>
          </a:xfrm>
          <a:prstGeom prst="rect">
            <a:avLst/>
          </a:prstGeom>
          <a:noFill/>
          <a:ln w="9525">
            <a:noFill/>
            <a:miter/>
          </a:ln>
        </p:spPr>
        <p:txBody>
          <a:bodyPr wrap="square" lIns="0" tIns="0" rIns="0" bIns="0">
            <a:spAutoFit/>
          </a:bodyPr>
          <a:lstStyle/>
          <a:p>
            <a:pPr algn="just">
              <a:lnSpc>
                <a:spcPts val="1500"/>
              </a:lnSpc>
            </a:pPr>
            <a:r>
              <a:rPr lang="en-US" altLang="zh-CN" sz="1000" dirty="0">
                <a:solidFill>
                  <a:schemeClr val="tx1">
                    <a:lumMod val="75000"/>
                    <a:lumOff val="25000"/>
                  </a:schemeClr>
                </a:solidFill>
                <a:cs typeface="+mn-ea"/>
                <a:sym typeface="+mn-lt"/>
              </a:rPr>
              <a:t>The data was retrieved from the official website of Airbnb. They published dataset from different regions and countries.</a:t>
            </a:r>
            <a:endParaRPr lang="en-US" altLang="zh-CN" sz="1000" dirty="0">
              <a:solidFill>
                <a:schemeClr val="tx1">
                  <a:lumMod val="75000"/>
                  <a:lumOff val="25000"/>
                </a:schemeClr>
              </a:solidFill>
              <a:cs typeface="+mn-ea"/>
              <a:sym typeface="+mn-lt"/>
            </a:endParaRPr>
          </a:p>
          <a:p>
            <a:pPr algn="just">
              <a:lnSpc>
                <a:spcPts val="1500"/>
              </a:lnSpc>
            </a:pPr>
            <a:r>
              <a:rPr lang="en-US" altLang="zh-CN" sz="800" dirty="0">
                <a:solidFill>
                  <a:schemeClr val="tx1">
                    <a:lumMod val="75000"/>
                    <a:lumOff val="25000"/>
                  </a:schemeClr>
                </a:solidFill>
                <a:cs typeface="+mn-ea"/>
                <a:sym typeface="+mn-lt"/>
              </a:rPr>
              <a:t>You can get the dataset from here:</a:t>
            </a:r>
            <a:endParaRPr lang="en-US" altLang="zh-CN" sz="800" dirty="0">
              <a:solidFill>
                <a:schemeClr val="tx1">
                  <a:lumMod val="75000"/>
                  <a:lumOff val="25000"/>
                </a:schemeClr>
              </a:solidFill>
              <a:cs typeface="+mn-ea"/>
              <a:sym typeface="+mn-lt"/>
            </a:endParaRPr>
          </a:p>
          <a:p>
            <a:pPr algn="just">
              <a:lnSpc>
                <a:spcPts val="1500"/>
              </a:lnSpc>
            </a:pPr>
            <a:r>
              <a:rPr lang="en-US" altLang="zh-CN" sz="800" dirty="0">
                <a:solidFill>
                  <a:schemeClr val="tx1">
                    <a:lumMod val="75000"/>
                    <a:lumOff val="25000"/>
                  </a:schemeClr>
                </a:solidFill>
                <a:cs typeface="+mn-ea"/>
                <a:sym typeface="+mn-lt"/>
              </a:rPr>
              <a:t>http://insideairbnb.com/get-the-data.html</a:t>
            </a:r>
            <a:endParaRPr lang="en-US" altLang="zh-CN" sz="800" dirty="0">
              <a:solidFill>
                <a:schemeClr val="tx1">
                  <a:lumMod val="75000"/>
                  <a:lumOff val="25000"/>
                </a:schemeClr>
              </a:solidFill>
              <a:cs typeface="+mn-ea"/>
              <a:sym typeface="+mn-lt"/>
            </a:endParaRPr>
          </a:p>
        </p:txBody>
      </p:sp>
      <p:sp>
        <p:nvSpPr>
          <p:cNvPr id="24" name="文本框 15"/>
          <p:cNvSpPr txBox="1"/>
          <p:nvPr/>
        </p:nvSpPr>
        <p:spPr>
          <a:xfrm>
            <a:off x="709295" y="309880"/>
            <a:ext cx="2933065" cy="329565"/>
          </a:xfrm>
          <a:prstGeom prst="rect">
            <a:avLst/>
          </a:prstGeom>
          <a:noFill/>
        </p:spPr>
        <p:txBody>
          <a:bodyPr wrap="square" lIns="68580" tIns="34290" rIns="68580" bIns="34290" rtlCol="0">
            <a:spAutoFit/>
          </a:bodyPr>
          <a:lstStyle/>
          <a:p>
            <a:r>
              <a:rPr lang="en-US" altLang="zh-CN" sz="1700" b="1" dirty="0">
                <a:solidFill>
                  <a:srgbClr val="1B4367"/>
                </a:solidFill>
                <a:cs typeface="+mn-ea"/>
                <a:sym typeface="+mn-lt"/>
              </a:rPr>
              <a:t>Resources and FAIRness</a:t>
            </a:r>
            <a:endParaRPr lang="en-US" altLang="zh-CN" sz="1700" b="1" dirty="0">
              <a:solidFill>
                <a:srgbClr val="1B4367"/>
              </a:solidFill>
              <a:cs typeface="+mn-ea"/>
              <a:sym typeface="+mn-lt"/>
            </a:endParaRPr>
          </a:p>
        </p:txBody>
      </p:sp>
      <p:grpSp>
        <p:nvGrpSpPr>
          <p:cNvPr id="4" name="组合 3"/>
          <p:cNvGrpSpPr/>
          <p:nvPr/>
        </p:nvGrpSpPr>
        <p:grpSpPr>
          <a:xfrm>
            <a:off x="4755722" y="1121666"/>
            <a:ext cx="1201103" cy="1202531"/>
            <a:chOff x="4856202" y="1222146"/>
            <a:chExt cx="1201103" cy="1202531"/>
          </a:xfrm>
          <a:solidFill>
            <a:srgbClr val="1B4367"/>
          </a:solidFill>
        </p:grpSpPr>
        <p:sp>
          <p:nvSpPr>
            <p:cNvPr id="20487" name="Rectangle 6"/>
            <p:cNvSpPr/>
            <p:nvPr/>
          </p:nvSpPr>
          <p:spPr>
            <a:xfrm>
              <a:off x="4856202" y="1222146"/>
              <a:ext cx="1201103" cy="1202531"/>
            </a:xfrm>
            <a:prstGeom prst="flowChartConnector">
              <a:avLst/>
            </a:prstGeom>
            <a:grpFill/>
            <a:ln w="9525">
              <a:noFill/>
              <a:miter/>
            </a:ln>
          </p:spPr>
          <p:txBody>
            <a:bodyPr anchor="ctr"/>
            <a:lstStyle/>
            <a:p>
              <a:pPr lvl="0" algn="ctr" eaLnBrk="1" hangingPunct="1"/>
              <a:endParaRPr lang="en-US" altLang="zh-CN" sz="1000" dirty="0">
                <a:solidFill>
                  <a:srgbClr val="FFFFFF"/>
                </a:solidFill>
                <a:cs typeface="+mn-ea"/>
                <a:sym typeface="+mn-lt"/>
              </a:endParaRPr>
            </a:p>
          </p:txBody>
        </p:sp>
        <p:sp>
          <p:nvSpPr>
            <p:cNvPr id="25" name="KSO_Shape"/>
            <p:cNvSpPr/>
            <p:nvPr/>
          </p:nvSpPr>
          <p:spPr bwMode="auto">
            <a:xfrm>
              <a:off x="5275038" y="1500840"/>
              <a:ext cx="363431" cy="645143"/>
            </a:xfrm>
            <a:custGeom>
              <a:avLst/>
              <a:gdLst>
                <a:gd name="T0" fmla="*/ 2147483646 w 3056"/>
                <a:gd name="T1" fmla="*/ 2147483646 h 5429"/>
                <a:gd name="T2" fmla="*/ 2147483646 w 3056"/>
                <a:gd name="T3" fmla="*/ 2147483646 h 5429"/>
                <a:gd name="T4" fmla="*/ 2147483646 w 3056"/>
                <a:gd name="T5" fmla="*/ 388832290 h 5429"/>
                <a:gd name="T6" fmla="*/ 2147483646 w 3056"/>
                <a:gd name="T7" fmla="*/ 345615213 h 5429"/>
                <a:gd name="T8" fmla="*/ 2147483646 w 3056"/>
                <a:gd name="T9" fmla="*/ 2147483646 h 5429"/>
                <a:gd name="T10" fmla="*/ 2147483646 w 3056"/>
                <a:gd name="T11" fmla="*/ 2147483646 h 5429"/>
                <a:gd name="T12" fmla="*/ 2147483646 w 3056"/>
                <a:gd name="T13" fmla="*/ 2147483646 h 5429"/>
                <a:gd name="T14" fmla="*/ 2147483646 w 3056"/>
                <a:gd name="T15" fmla="*/ 2147483646 h 5429"/>
                <a:gd name="T16" fmla="*/ 2147483646 w 3056"/>
                <a:gd name="T17" fmla="*/ 2147483646 h 5429"/>
                <a:gd name="T18" fmla="*/ 2147483646 w 3056"/>
                <a:gd name="T19" fmla="*/ 2147483646 h 5429"/>
                <a:gd name="T20" fmla="*/ 475747481 w 3056"/>
                <a:gd name="T21" fmla="*/ 2147483646 h 5429"/>
                <a:gd name="T22" fmla="*/ 432463999 w 3056"/>
                <a:gd name="T23" fmla="*/ 2147483646 h 5429"/>
                <a:gd name="T24" fmla="*/ 2147483646 w 3056"/>
                <a:gd name="T25" fmla="*/ 2147483646 h 5429"/>
                <a:gd name="T26" fmla="*/ 2147483646 w 3056"/>
                <a:gd name="T27" fmla="*/ 2147483646 h 5429"/>
                <a:gd name="T28" fmla="*/ 2147483646 w 3056"/>
                <a:gd name="T29" fmla="*/ 2147483646 h 5429"/>
                <a:gd name="T30" fmla="*/ 2147483646 w 3056"/>
                <a:gd name="T31" fmla="*/ 2147483646 h 5429"/>
                <a:gd name="T32" fmla="*/ 2147483646 w 3056"/>
                <a:gd name="T33" fmla="*/ 2147483646 h 5429"/>
                <a:gd name="T34" fmla="*/ 2147483646 w 3056"/>
                <a:gd name="T35" fmla="*/ 2147483646 h 5429"/>
                <a:gd name="T36" fmla="*/ 2147483646 w 3056"/>
                <a:gd name="T37" fmla="*/ 2147483646 h 5429"/>
                <a:gd name="T38" fmla="*/ 2147483646 w 3056"/>
                <a:gd name="T39" fmla="*/ 2147483646 h 5429"/>
                <a:gd name="T40" fmla="*/ 2147483646 w 3056"/>
                <a:gd name="T41" fmla="*/ 2147483646 h 5429"/>
                <a:gd name="T42" fmla="*/ 2147483646 w 3056"/>
                <a:gd name="T43" fmla="*/ 2147483646 h 5429"/>
                <a:gd name="T44" fmla="*/ 2147483646 w 3056"/>
                <a:gd name="T45" fmla="*/ 2147483646 h 5429"/>
                <a:gd name="T46" fmla="*/ 2147483646 w 3056"/>
                <a:gd name="T47" fmla="*/ 2147483646 h 5429"/>
                <a:gd name="T48" fmla="*/ 2147483646 w 3056"/>
                <a:gd name="T49" fmla="*/ 2147483646 h 5429"/>
                <a:gd name="T50" fmla="*/ 2147483646 w 3056"/>
                <a:gd name="T51" fmla="*/ 2147483646 h 5429"/>
                <a:gd name="T52" fmla="*/ 2147483646 w 3056"/>
                <a:gd name="T53" fmla="*/ 2147483646 h 5429"/>
                <a:gd name="T54" fmla="*/ 2147483646 w 3056"/>
                <a:gd name="T55" fmla="*/ 2147483646 h 5429"/>
                <a:gd name="T56" fmla="*/ 2147483646 w 3056"/>
                <a:gd name="T57" fmla="*/ 2147483646 h 5429"/>
                <a:gd name="T58" fmla="*/ 2147483646 w 3056"/>
                <a:gd name="T59" fmla="*/ 2147483646 h 5429"/>
                <a:gd name="T60" fmla="*/ 2147483646 w 3056"/>
                <a:gd name="T61" fmla="*/ 2147483646 h 5429"/>
                <a:gd name="T62" fmla="*/ 2147483646 w 3056"/>
                <a:gd name="T63" fmla="*/ 2147483646 h 5429"/>
                <a:gd name="T64" fmla="*/ 2147483646 w 3056"/>
                <a:gd name="T65" fmla="*/ 2147483646 h 5429"/>
                <a:gd name="T66" fmla="*/ 2147483646 w 3056"/>
                <a:gd name="T67" fmla="*/ 2147483646 h 5429"/>
                <a:gd name="T68" fmla="*/ 2147483646 w 3056"/>
                <a:gd name="T69" fmla="*/ 2147483646 h 5429"/>
                <a:gd name="T70" fmla="*/ 2147483646 w 3056"/>
                <a:gd name="T71" fmla="*/ 2147483646 h 5429"/>
                <a:gd name="T72" fmla="*/ 2147483646 w 3056"/>
                <a:gd name="T73" fmla="*/ 2147483646 h 5429"/>
                <a:gd name="T74" fmla="*/ 2147483646 w 3056"/>
                <a:gd name="T75" fmla="*/ 2147483646 h 5429"/>
                <a:gd name="T76" fmla="*/ 2147483646 w 3056"/>
                <a:gd name="T77" fmla="*/ 2147483646 h 5429"/>
                <a:gd name="T78" fmla="*/ 2147483646 w 3056"/>
                <a:gd name="T79" fmla="*/ 2147483646 h 5429"/>
                <a:gd name="T80" fmla="*/ 2147483646 w 3056"/>
                <a:gd name="T81" fmla="*/ 2147483646 h 5429"/>
                <a:gd name="T82" fmla="*/ 2147483646 w 3056"/>
                <a:gd name="T83" fmla="*/ 2147483646 h 5429"/>
                <a:gd name="T84" fmla="*/ 2147483646 w 3056"/>
                <a:gd name="T85" fmla="*/ 2147483646 h 5429"/>
                <a:gd name="T86" fmla="*/ 2147483646 w 3056"/>
                <a:gd name="T87" fmla="*/ 2147483646 h 5429"/>
                <a:gd name="T88" fmla="*/ 2147483646 w 3056"/>
                <a:gd name="T89" fmla="*/ 2147483646 h 5429"/>
                <a:gd name="T90" fmla="*/ 2147483646 w 3056"/>
                <a:gd name="T91" fmla="*/ 2147483646 h 5429"/>
                <a:gd name="T92" fmla="*/ 2147483646 w 3056"/>
                <a:gd name="T93" fmla="*/ 2147483646 h 5429"/>
                <a:gd name="T94" fmla="*/ 2147483646 w 3056"/>
                <a:gd name="T95" fmla="*/ 2147483646 h 5429"/>
                <a:gd name="T96" fmla="*/ 2147483646 w 3056"/>
                <a:gd name="T97" fmla="*/ 2147483646 h 5429"/>
                <a:gd name="T98" fmla="*/ 2147483646 w 3056"/>
                <a:gd name="T99" fmla="*/ 2147483646 h 5429"/>
                <a:gd name="T100" fmla="*/ 2147483646 w 3056"/>
                <a:gd name="T101" fmla="*/ 2147483646 h 5429"/>
                <a:gd name="T102" fmla="*/ 2147483646 w 3056"/>
                <a:gd name="T103" fmla="*/ 2147483646 h 5429"/>
                <a:gd name="T104" fmla="*/ 2147483646 w 3056"/>
                <a:gd name="T105" fmla="*/ 2147483646 h 5429"/>
                <a:gd name="T106" fmla="*/ 2147483646 w 3056"/>
                <a:gd name="T107" fmla="*/ 2147483646 h 5429"/>
                <a:gd name="T108" fmla="*/ 2147483646 w 3056"/>
                <a:gd name="T109" fmla="*/ 2147483646 h 5429"/>
                <a:gd name="T110" fmla="*/ 2147483646 w 3056"/>
                <a:gd name="T111" fmla="*/ 2147483646 h 5429"/>
                <a:gd name="T112" fmla="*/ 2147483646 w 3056"/>
                <a:gd name="T113" fmla="*/ 2147483646 h 5429"/>
                <a:gd name="T114" fmla="*/ 2147483646 w 3056"/>
                <a:gd name="T115" fmla="*/ 2147483646 h 5429"/>
                <a:gd name="T116" fmla="*/ 2147483646 w 3056"/>
                <a:gd name="T117" fmla="*/ 2147483646 h 5429"/>
                <a:gd name="T118" fmla="*/ 2147483646 w 3056"/>
                <a:gd name="T119" fmla="*/ 2147483646 h 5429"/>
                <a:gd name="T120" fmla="*/ 2147483646 w 3056"/>
                <a:gd name="T121" fmla="*/ 2147483646 h 542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056" h="5429">
                  <a:moveTo>
                    <a:pt x="2609" y="448"/>
                  </a:moveTo>
                  <a:lnTo>
                    <a:pt x="2609" y="448"/>
                  </a:lnTo>
                  <a:lnTo>
                    <a:pt x="2575" y="415"/>
                  </a:lnTo>
                  <a:lnTo>
                    <a:pt x="2538" y="383"/>
                  </a:lnTo>
                  <a:lnTo>
                    <a:pt x="2503" y="352"/>
                  </a:lnTo>
                  <a:lnTo>
                    <a:pt x="2465" y="322"/>
                  </a:lnTo>
                  <a:lnTo>
                    <a:pt x="2426" y="293"/>
                  </a:lnTo>
                  <a:lnTo>
                    <a:pt x="2388" y="265"/>
                  </a:lnTo>
                  <a:lnTo>
                    <a:pt x="2348" y="239"/>
                  </a:lnTo>
                  <a:lnTo>
                    <a:pt x="2307" y="213"/>
                  </a:lnTo>
                  <a:lnTo>
                    <a:pt x="2266" y="190"/>
                  </a:lnTo>
                  <a:lnTo>
                    <a:pt x="2224" y="168"/>
                  </a:lnTo>
                  <a:lnTo>
                    <a:pt x="2182" y="146"/>
                  </a:lnTo>
                  <a:lnTo>
                    <a:pt x="2138" y="127"/>
                  </a:lnTo>
                  <a:lnTo>
                    <a:pt x="2095" y="108"/>
                  </a:lnTo>
                  <a:lnTo>
                    <a:pt x="2049" y="91"/>
                  </a:lnTo>
                  <a:lnTo>
                    <a:pt x="2005" y="75"/>
                  </a:lnTo>
                  <a:lnTo>
                    <a:pt x="1960" y="61"/>
                  </a:lnTo>
                  <a:lnTo>
                    <a:pt x="1907" y="46"/>
                  </a:lnTo>
                  <a:lnTo>
                    <a:pt x="1853" y="34"/>
                  </a:lnTo>
                  <a:lnTo>
                    <a:pt x="1800" y="24"/>
                  </a:lnTo>
                  <a:lnTo>
                    <a:pt x="1746" y="15"/>
                  </a:lnTo>
                  <a:lnTo>
                    <a:pt x="1692" y="9"/>
                  </a:lnTo>
                  <a:lnTo>
                    <a:pt x="1638" y="3"/>
                  </a:lnTo>
                  <a:lnTo>
                    <a:pt x="1582" y="1"/>
                  </a:lnTo>
                  <a:lnTo>
                    <a:pt x="1527" y="0"/>
                  </a:lnTo>
                  <a:lnTo>
                    <a:pt x="1490" y="0"/>
                  </a:lnTo>
                  <a:lnTo>
                    <a:pt x="1451" y="2"/>
                  </a:lnTo>
                  <a:lnTo>
                    <a:pt x="1413" y="4"/>
                  </a:lnTo>
                  <a:lnTo>
                    <a:pt x="1376" y="8"/>
                  </a:lnTo>
                  <a:lnTo>
                    <a:pt x="1338" y="11"/>
                  </a:lnTo>
                  <a:lnTo>
                    <a:pt x="1302" y="17"/>
                  </a:lnTo>
                  <a:lnTo>
                    <a:pt x="1264" y="22"/>
                  </a:lnTo>
                  <a:lnTo>
                    <a:pt x="1227" y="29"/>
                  </a:lnTo>
                  <a:lnTo>
                    <a:pt x="1191" y="36"/>
                  </a:lnTo>
                  <a:lnTo>
                    <a:pt x="1154" y="45"/>
                  </a:lnTo>
                  <a:lnTo>
                    <a:pt x="1118" y="55"/>
                  </a:lnTo>
                  <a:lnTo>
                    <a:pt x="1083" y="65"/>
                  </a:lnTo>
                  <a:lnTo>
                    <a:pt x="1047" y="76"/>
                  </a:lnTo>
                  <a:lnTo>
                    <a:pt x="1012" y="88"/>
                  </a:lnTo>
                  <a:lnTo>
                    <a:pt x="977" y="102"/>
                  </a:lnTo>
                  <a:lnTo>
                    <a:pt x="942" y="115"/>
                  </a:lnTo>
                  <a:lnTo>
                    <a:pt x="909" y="130"/>
                  </a:lnTo>
                  <a:lnTo>
                    <a:pt x="875" y="146"/>
                  </a:lnTo>
                  <a:lnTo>
                    <a:pt x="841" y="161"/>
                  </a:lnTo>
                  <a:lnTo>
                    <a:pt x="808" y="179"/>
                  </a:lnTo>
                  <a:lnTo>
                    <a:pt x="775" y="197"/>
                  </a:lnTo>
                  <a:lnTo>
                    <a:pt x="743" y="216"/>
                  </a:lnTo>
                  <a:lnTo>
                    <a:pt x="712" y="235"/>
                  </a:lnTo>
                  <a:lnTo>
                    <a:pt x="680" y="255"/>
                  </a:lnTo>
                  <a:lnTo>
                    <a:pt x="649" y="277"/>
                  </a:lnTo>
                  <a:lnTo>
                    <a:pt x="619" y="300"/>
                  </a:lnTo>
                  <a:lnTo>
                    <a:pt x="589" y="322"/>
                  </a:lnTo>
                  <a:lnTo>
                    <a:pt x="559" y="345"/>
                  </a:lnTo>
                  <a:lnTo>
                    <a:pt x="531" y="370"/>
                  </a:lnTo>
                  <a:lnTo>
                    <a:pt x="502" y="395"/>
                  </a:lnTo>
                  <a:lnTo>
                    <a:pt x="474" y="421"/>
                  </a:lnTo>
                  <a:lnTo>
                    <a:pt x="447" y="448"/>
                  </a:lnTo>
                  <a:lnTo>
                    <a:pt x="420" y="475"/>
                  </a:lnTo>
                  <a:lnTo>
                    <a:pt x="395" y="503"/>
                  </a:lnTo>
                  <a:lnTo>
                    <a:pt x="369" y="531"/>
                  </a:lnTo>
                  <a:lnTo>
                    <a:pt x="345" y="561"/>
                  </a:lnTo>
                  <a:lnTo>
                    <a:pt x="322" y="589"/>
                  </a:lnTo>
                  <a:lnTo>
                    <a:pt x="298" y="619"/>
                  </a:lnTo>
                  <a:lnTo>
                    <a:pt x="276" y="650"/>
                  </a:lnTo>
                  <a:lnTo>
                    <a:pt x="255" y="681"/>
                  </a:lnTo>
                  <a:lnTo>
                    <a:pt x="235" y="712"/>
                  </a:lnTo>
                  <a:lnTo>
                    <a:pt x="215" y="744"/>
                  </a:lnTo>
                  <a:lnTo>
                    <a:pt x="197" y="776"/>
                  </a:lnTo>
                  <a:lnTo>
                    <a:pt x="179" y="808"/>
                  </a:lnTo>
                  <a:lnTo>
                    <a:pt x="161" y="841"/>
                  </a:lnTo>
                  <a:lnTo>
                    <a:pt x="145" y="875"/>
                  </a:lnTo>
                  <a:lnTo>
                    <a:pt x="129" y="909"/>
                  </a:lnTo>
                  <a:lnTo>
                    <a:pt x="115" y="943"/>
                  </a:lnTo>
                  <a:lnTo>
                    <a:pt x="101" y="977"/>
                  </a:lnTo>
                  <a:lnTo>
                    <a:pt x="88" y="1012"/>
                  </a:lnTo>
                  <a:lnTo>
                    <a:pt x="76" y="1047"/>
                  </a:lnTo>
                  <a:lnTo>
                    <a:pt x="65" y="1082"/>
                  </a:lnTo>
                  <a:lnTo>
                    <a:pt x="55" y="1118"/>
                  </a:lnTo>
                  <a:lnTo>
                    <a:pt x="45" y="1154"/>
                  </a:lnTo>
                  <a:lnTo>
                    <a:pt x="36" y="1191"/>
                  </a:lnTo>
                  <a:lnTo>
                    <a:pt x="28" y="1227"/>
                  </a:lnTo>
                  <a:lnTo>
                    <a:pt x="22" y="1264"/>
                  </a:lnTo>
                  <a:lnTo>
                    <a:pt x="16" y="1301"/>
                  </a:lnTo>
                  <a:lnTo>
                    <a:pt x="11" y="1338"/>
                  </a:lnTo>
                  <a:lnTo>
                    <a:pt x="7" y="1376"/>
                  </a:lnTo>
                  <a:lnTo>
                    <a:pt x="4" y="1413"/>
                  </a:lnTo>
                  <a:lnTo>
                    <a:pt x="2" y="1452"/>
                  </a:lnTo>
                  <a:lnTo>
                    <a:pt x="0" y="1489"/>
                  </a:lnTo>
                  <a:lnTo>
                    <a:pt x="0" y="1527"/>
                  </a:lnTo>
                  <a:lnTo>
                    <a:pt x="6" y="1667"/>
                  </a:lnTo>
                  <a:lnTo>
                    <a:pt x="10" y="1707"/>
                  </a:lnTo>
                  <a:lnTo>
                    <a:pt x="15" y="1746"/>
                  </a:lnTo>
                  <a:lnTo>
                    <a:pt x="22" y="1785"/>
                  </a:lnTo>
                  <a:lnTo>
                    <a:pt x="28" y="1823"/>
                  </a:lnTo>
                  <a:lnTo>
                    <a:pt x="36" y="1862"/>
                  </a:lnTo>
                  <a:lnTo>
                    <a:pt x="45" y="1900"/>
                  </a:lnTo>
                  <a:lnTo>
                    <a:pt x="55" y="1937"/>
                  </a:lnTo>
                  <a:lnTo>
                    <a:pt x="66" y="1975"/>
                  </a:lnTo>
                  <a:lnTo>
                    <a:pt x="78" y="2012"/>
                  </a:lnTo>
                  <a:lnTo>
                    <a:pt x="92" y="2049"/>
                  </a:lnTo>
                  <a:lnTo>
                    <a:pt x="105" y="2085"/>
                  </a:lnTo>
                  <a:lnTo>
                    <a:pt x="119" y="2122"/>
                  </a:lnTo>
                  <a:lnTo>
                    <a:pt x="136" y="2157"/>
                  </a:lnTo>
                  <a:lnTo>
                    <a:pt x="152" y="2193"/>
                  </a:lnTo>
                  <a:lnTo>
                    <a:pt x="170" y="2228"/>
                  </a:lnTo>
                  <a:lnTo>
                    <a:pt x="189" y="2262"/>
                  </a:lnTo>
                  <a:lnTo>
                    <a:pt x="195" y="2277"/>
                  </a:lnTo>
                  <a:lnTo>
                    <a:pt x="213" y="2312"/>
                  </a:lnTo>
                  <a:lnTo>
                    <a:pt x="242" y="2366"/>
                  </a:lnTo>
                  <a:lnTo>
                    <a:pt x="278" y="2439"/>
                  </a:lnTo>
                  <a:lnTo>
                    <a:pt x="323" y="2528"/>
                  </a:lnTo>
                  <a:lnTo>
                    <a:pt x="371" y="2631"/>
                  </a:lnTo>
                  <a:lnTo>
                    <a:pt x="422" y="2743"/>
                  </a:lnTo>
                  <a:lnTo>
                    <a:pt x="450" y="2804"/>
                  </a:lnTo>
                  <a:lnTo>
                    <a:pt x="476" y="2867"/>
                  </a:lnTo>
                  <a:lnTo>
                    <a:pt x="503" y="2931"/>
                  </a:lnTo>
                  <a:lnTo>
                    <a:pt x="530" y="2998"/>
                  </a:lnTo>
                  <a:lnTo>
                    <a:pt x="556" y="3065"/>
                  </a:lnTo>
                  <a:lnTo>
                    <a:pt x="582" y="3134"/>
                  </a:lnTo>
                  <a:lnTo>
                    <a:pt x="607" y="3202"/>
                  </a:lnTo>
                  <a:lnTo>
                    <a:pt x="630" y="3273"/>
                  </a:lnTo>
                  <a:lnTo>
                    <a:pt x="653" y="3343"/>
                  </a:lnTo>
                  <a:lnTo>
                    <a:pt x="674" y="3413"/>
                  </a:lnTo>
                  <a:lnTo>
                    <a:pt x="693" y="3483"/>
                  </a:lnTo>
                  <a:lnTo>
                    <a:pt x="711" y="3553"/>
                  </a:lnTo>
                  <a:lnTo>
                    <a:pt x="726" y="3621"/>
                  </a:lnTo>
                  <a:lnTo>
                    <a:pt x="739" y="3690"/>
                  </a:lnTo>
                  <a:lnTo>
                    <a:pt x="750" y="3756"/>
                  </a:lnTo>
                  <a:lnTo>
                    <a:pt x="754" y="3788"/>
                  </a:lnTo>
                  <a:lnTo>
                    <a:pt x="757" y="3822"/>
                  </a:lnTo>
                  <a:lnTo>
                    <a:pt x="760" y="3854"/>
                  </a:lnTo>
                  <a:lnTo>
                    <a:pt x="762" y="3885"/>
                  </a:lnTo>
                  <a:lnTo>
                    <a:pt x="763" y="3915"/>
                  </a:lnTo>
                  <a:lnTo>
                    <a:pt x="764" y="3946"/>
                  </a:lnTo>
                  <a:lnTo>
                    <a:pt x="783" y="4137"/>
                  </a:lnTo>
                  <a:lnTo>
                    <a:pt x="789" y="4160"/>
                  </a:lnTo>
                  <a:lnTo>
                    <a:pt x="796" y="4181"/>
                  </a:lnTo>
                  <a:lnTo>
                    <a:pt x="804" y="4202"/>
                  </a:lnTo>
                  <a:lnTo>
                    <a:pt x="813" y="4220"/>
                  </a:lnTo>
                  <a:lnTo>
                    <a:pt x="823" y="4237"/>
                  </a:lnTo>
                  <a:lnTo>
                    <a:pt x="833" y="4253"/>
                  </a:lnTo>
                  <a:lnTo>
                    <a:pt x="844" y="4267"/>
                  </a:lnTo>
                  <a:lnTo>
                    <a:pt x="855" y="4280"/>
                  </a:lnTo>
                  <a:lnTo>
                    <a:pt x="867" y="4291"/>
                  </a:lnTo>
                  <a:lnTo>
                    <a:pt x="880" y="4301"/>
                  </a:lnTo>
                  <a:lnTo>
                    <a:pt x="895" y="4309"/>
                  </a:lnTo>
                  <a:lnTo>
                    <a:pt x="909" y="4316"/>
                  </a:lnTo>
                  <a:lnTo>
                    <a:pt x="924" y="4321"/>
                  </a:lnTo>
                  <a:lnTo>
                    <a:pt x="941" y="4325"/>
                  </a:lnTo>
                  <a:lnTo>
                    <a:pt x="959" y="4328"/>
                  </a:lnTo>
                  <a:lnTo>
                    <a:pt x="976" y="4328"/>
                  </a:lnTo>
                  <a:lnTo>
                    <a:pt x="2079" y="4328"/>
                  </a:lnTo>
                  <a:lnTo>
                    <a:pt x="2097" y="4328"/>
                  </a:lnTo>
                  <a:lnTo>
                    <a:pt x="2114" y="4325"/>
                  </a:lnTo>
                  <a:lnTo>
                    <a:pt x="2130" y="4321"/>
                  </a:lnTo>
                  <a:lnTo>
                    <a:pt x="2145" y="4316"/>
                  </a:lnTo>
                  <a:lnTo>
                    <a:pt x="2161" y="4309"/>
                  </a:lnTo>
                  <a:lnTo>
                    <a:pt x="2174" y="4301"/>
                  </a:lnTo>
                  <a:lnTo>
                    <a:pt x="2187" y="4291"/>
                  </a:lnTo>
                  <a:lnTo>
                    <a:pt x="2201" y="4280"/>
                  </a:lnTo>
                  <a:lnTo>
                    <a:pt x="2212" y="4267"/>
                  </a:lnTo>
                  <a:lnTo>
                    <a:pt x="2223" y="4253"/>
                  </a:lnTo>
                  <a:lnTo>
                    <a:pt x="2233" y="4237"/>
                  </a:lnTo>
                  <a:lnTo>
                    <a:pt x="2243" y="4220"/>
                  </a:lnTo>
                  <a:lnTo>
                    <a:pt x="2251" y="4202"/>
                  </a:lnTo>
                  <a:lnTo>
                    <a:pt x="2259" y="4181"/>
                  </a:lnTo>
                  <a:lnTo>
                    <a:pt x="2266" y="4160"/>
                  </a:lnTo>
                  <a:lnTo>
                    <a:pt x="2272" y="4137"/>
                  </a:lnTo>
                  <a:lnTo>
                    <a:pt x="2291" y="3946"/>
                  </a:lnTo>
                  <a:lnTo>
                    <a:pt x="2293" y="3915"/>
                  </a:lnTo>
                  <a:lnTo>
                    <a:pt x="2294" y="3885"/>
                  </a:lnTo>
                  <a:lnTo>
                    <a:pt x="2295" y="3854"/>
                  </a:lnTo>
                  <a:lnTo>
                    <a:pt x="2298" y="3822"/>
                  </a:lnTo>
                  <a:lnTo>
                    <a:pt x="2301" y="3788"/>
                  </a:lnTo>
                  <a:lnTo>
                    <a:pt x="2306" y="3756"/>
                  </a:lnTo>
                  <a:lnTo>
                    <a:pt x="2316" y="3690"/>
                  </a:lnTo>
                  <a:lnTo>
                    <a:pt x="2329" y="3621"/>
                  </a:lnTo>
                  <a:lnTo>
                    <a:pt x="2345" y="3553"/>
                  </a:lnTo>
                  <a:lnTo>
                    <a:pt x="2362" y="3483"/>
                  </a:lnTo>
                  <a:lnTo>
                    <a:pt x="2381" y="3413"/>
                  </a:lnTo>
                  <a:lnTo>
                    <a:pt x="2402" y="3343"/>
                  </a:lnTo>
                  <a:lnTo>
                    <a:pt x="2425" y="3273"/>
                  </a:lnTo>
                  <a:lnTo>
                    <a:pt x="2449" y="3202"/>
                  </a:lnTo>
                  <a:lnTo>
                    <a:pt x="2474" y="3134"/>
                  </a:lnTo>
                  <a:lnTo>
                    <a:pt x="2499" y="3065"/>
                  </a:lnTo>
                  <a:lnTo>
                    <a:pt x="2526" y="2998"/>
                  </a:lnTo>
                  <a:lnTo>
                    <a:pt x="2552" y="2931"/>
                  </a:lnTo>
                  <a:lnTo>
                    <a:pt x="2579" y="2867"/>
                  </a:lnTo>
                  <a:lnTo>
                    <a:pt x="2607" y="2804"/>
                  </a:lnTo>
                  <a:lnTo>
                    <a:pt x="2633" y="2743"/>
                  </a:lnTo>
                  <a:lnTo>
                    <a:pt x="2685" y="2631"/>
                  </a:lnTo>
                  <a:lnTo>
                    <a:pt x="2735" y="2528"/>
                  </a:lnTo>
                  <a:lnTo>
                    <a:pt x="2778" y="2439"/>
                  </a:lnTo>
                  <a:lnTo>
                    <a:pt x="2816" y="2366"/>
                  </a:lnTo>
                  <a:lnTo>
                    <a:pt x="2846" y="2312"/>
                  </a:lnTo>
                  <a:lnTo>
                    <a:pt x="2872" y="2262"/>
                  </a:lnTo>
                  <a:lnTo>
                    <a:pt x="2890" y="2228"/>
                  </a:lnTo>
                  <a:lnTo>
                    <a:pt x="2906" y="2193"/>
                  </a:lnTo>
                  <a:lnTo>
                    <a:pt x="2923" y="2157"/>
                  </a:lnTo>
                  <a:lnTo>
                    <a:pt x="2937" y="2122"/>
                  </a:lnTo>
                  <a:lnTo>
                    <a:pt x="2952" y="2085"/>
                  </a:lnTo>
                  <a:lnTo>
                    <a:pt x="2965" y="2049"/>
                  </a:lnTo>
                  <a:lnTo>
                    <a:pt x="2978" y="2012"/>
                  </a:lnTo>
                  <a:lnTo>
                    <a:pt x="2989" y="1975"/>
                  </a:lnTo>
                  <a:lnTo>
                    <a:pt x="3000" y="1937"/>
                  </a:lnTo>
                  <a:lnTo>
                    <a:pt x="3010" y="1900"/>
                  </a:lnTo>
                  <a:lnTo>
                    <a:pt x="3019" y="1862"/>
                  </a:lnTo>
                  <a:lnTo>
                    <a:pt x="3027" y="1823"/>
                  </a:lnTo>
                  <a:lnTo>
                    <a:pt x="3034" y="1785"/>
                  </a:lnTo>
                  <a:lnTo>
                    <a:pt x="3040" y="1746"/>
                  </a:lnTo>
                  <a:lnTo>
                    <a:pt x="3045" y="1707"/>
                  </a:lnTo>
                  <a:lnTo>
                    <a:pt x="3049" y="1667"/>
                  </a:lnTo>
                  <a:lnTo>
                    <a:pt x="3056" y="1527"/>
                  </a:lnTo>
                  <a:lnTo>
                    <a:pt x="3055" y="1489"/>
                  </a:lnTo>
                  <a:lnTo>
                    <a:pt x="3054" y="1452"/>
                  </a:lnTo>
                  <a:lnTo>
                    <a:pt x="3051" y="1413"/>
                  </a:lnTo>
                  <a:lnTo>
                    <a:pt x="3048" y="1376"/>
                  </a:lnTo>
                  <a:lnTo>
                    <a:pt x="3044" y="1338"/>
                  </a:lnTo>
                  <a:lnTo>
                    <a:pt x="3039" y="1301"/>
                  </a:lnTo>
                  <a:lnTo>
                    <a:pt x="3034" y="1264"/>
                  </a:lnTo>
                  <a:lnTo>
                    <a:pt x="3026" y="1227"/>
                  </a:lnTo>
                  <a:lnTo>
                    <a:pt x="3018" y="1191"/>
                  </a:lnTo>
                  <a:lnTo>
                    <a:pt x="3010" y="1154"/>
                  </a:lnTo>
                  <a:lnTo>
                    <a:pt x="3000" y="1118"/>
                  </a:lnTo>
                  <a:lnTo>
                    <a:pt x="2990" y="1082"/>
                  </a:lnTo>
                  <a:lnTo>
                    <a:pt x="2979" y="1047"/>
                  </a:lnTo>
                  <a:lnTo>
                    <a:pt x="2967" y="1012"/>
                  </a:lnTo>
                  <a:lnTo>
                    <a:pt x="2954" y="977"/>
                  </a:lnTo>
                  <a:lnTo>
                    <a:pt x="2941" y="943"/>
                  </a:lnTo>
                  <a:lnTo>
                    <a:pt x="2925" y="909"/>
                  </a:lnTo>
                  <a:lnTo>
                    <a:pt x="2910" y="875"/>
                  </a:lnTo>
                  <a:lnTo>
                    <a:pt x="2894" y="841"/>
                  </a:lnTo>
                  <a:lnTo>
                    <a:pt x="2877" y="808"/>
                  </a:lnTo>
                  <a:lnTo>
                    <a:pt x="2859" y="776"/>
                  </a:lnTo>
                  <a:lnTo>
                    <a:pt x="2840" y="744"/>
                  </a:lnTo>
                  <a:lnTo>
                    <a:pt x="2820" y="712"/>
                  </a:lnTo>
                  <a:lnTo>
                    <a:pt x="2800" y="681"/>
                  </a:lnTo>
                  <a:lnTo>
                    <a:pt x="2779" y="650"/>
                  </a:lnTo>
                  <a:lnTo>
                    <a:pt x="2757" y="619"/>
                  </a:lnTo>
                  <a:lnTo>
                    <a:pt x="2734" y="589"/>
                  </a:lnTo>
                  <a:lnTo>
                    <a:pt x="2711" y="561"/>
                  </a:lnTo>
                  <a:lnTo>
                    <a:pt x="2686" y="531"/>
                  </a:lnTo>
                  <a:lnTo>
                    <a:pt x="2661" y="503"/>
                  </a:lnTo>
                  <a:lnTo>
                    <a:pt x="2635" y="475"/>
                  </a:lnTo>
                  <a:lnTo>
                    <a:pt x="2609" y="448"/>
                  </a:lnTo>
                  <a:close/>
                  <a:moveTo>
                    <a:pt x="2661" y="1641"/>
                  </a:moveTo>
                  <a:lnTo>
                    <a:pt x="2661" y="1641"/>
                  </a:lnTo>
                  <a:lnTo>
                    <a:pt x="2658" y="1669"/>
                  </a:lnTo>
                  <a:lnTo>
                    <a:pt x="2654" y="1697"/>
                  </a:lnTo>
                  <a:lnTo>
                    <a:pt x="2650" y="1725"/>
                  </a:lnTo>
                  <a:lnTo>
                    <a:pt x="2644" y="1753"/>
                  </a:lnTo>
                  <a:lnTo>
                    <a:pt x="2639" y="1781"/>
                  </a:lnTo>
                  <a:lnTo>
                    <a:pt x="2632" y="1809"/>
                  </a:lnTo>
                  <a:lnTo>
                    <a:pt x="2624" y="1837"/>
                  </a:lnTo>
                  <a:lnTo>
                    <a:pt x="2617" y="1863"/>
                  </a:lnTo>
                  <a:lnTo>
                    <a:pt x="2608" y="1891"/>
                  </a:lnTo>
                  <a:lnTo>
                    <a:pt x="2599" y="1918"/>
                  </a:lnTo>
                  <a:lnTo>
                    <a:pt x="2589" y="1945"/>
                  </a:lnTo>
                  <a:lnTo>
                    <a:pt x="2579" y="1972"/>
                  </a:lnTo>
                  <a:lnTo>
                    <a:pt x="2567" y="1998"/>
                  </a:lnTo>
                  <a:lnTo>
                    <a:pt x="2556" y="2025"/>
                  </a:lnTo>
                  <a:lnTo>
                    <a:pt x="2543" y="2051"/>
                  </a:lnTo>
                  <a:lnTo>
                    <a:pt x="2529" y="2078"/>
                  </a:lnTo>
                  <a:lnTo>
                    <a:pt x="2485" y="2158"/>
                  </a:lnTo>
                  <a:lnTo>
                    <a:pt x="2450" y="2227"/>
                  </a:lnTo>
                  <a:lnTo>
                    <a:pt x="2408" y="2311"/>
                  </a:lnTo>
                  <a:lnTo>
                    <a:pt x="2359" y="2409"/>
                  </a:lnTo>
                  <a:lnTo>
                    <a:pt x="2307" y="2519"/>
                  </a:lnTo>
                  <a:lnTo>
                    <a:pt x="2253" y="2641"/>
                  </a:lnTo>
                  <a:lnTo>
                    <a:pt x="2225" y="2705"/>
                  </a:lnTo>
                  <a:lnTo>
                    <a:pt x="2197" y="2771"/>
                  </a:lnTo>
                  <a:lnTo>
                    <a:pt x="2170" y="2838"/>
                  </a:lnTo>
                  <a:lnTo>
                    <a:pt x="2142" y="2908"/>
                  </a:lnTo>
                  <a:lnTo>
                    <a:pt x="2116" y="2979"/>
                  </a:lnTo>
                  <a:lnTo>
                    <a:pt x="2090" y="3051"/>
                  </a:lnTo>
                  <a:lnTo>
                    <a:pt x="2065" y="3124"/>
                  </a:lnTo>
                  <a:lnTo>
                    <a:pt x="2040" y="3198"/>
                  </a:lnTo>
                  <a:lnTo>
                    <a:pt x="2018" y="3272"/>
                  </a:lnTo>
                  <a:lnTo>
                    <a:pt x="1996" y="3346"/>
                  </a:lnTo>
                  <a:lnTo>
                    <a:pt x="1977" y="3420"/>
                  </a:lnTo>
                  <a:lnTo>
                    <a:pt x="1960" y="3494"/>
                  </a:lnTo>
                  <a:lnTo>
                    <a:pt x="1944" y="3568"/>
                  </a:lnTo>
                  <a:lnTo>
                    <a:pt x="1930" y="3641"/>
                  </a:lnTo>
                  <a:lnTo>
                    <a:pt x="1919" y="3714"/>
                  </a:lnTo>
                  <a:lnTo>
                    <a:pt x="1911" y="3785"/>
                  </a:lnTo>
                  <a:lnTo>
                    <a:pt x="1908" y="3820"/>
                  </a:lnTo>
                  <a:lnTo>
                    <a:pt x="1905" y="3856"/>
                  </a:lnTo>
                  <a:lnTo>
                    <a:pt x="1903" y="3890"/>
                  </a:lnTo>
                  <a:lnTo>
                    <a:pt x="1902" y="3924"/>
                  </a:lnTo>
                  <a:lnTo>
                    <a:pt x="1901" y="3939"/>
                  </a:lnTo>
                  <a:lnTo>
                    <a:pt x="1722" y="3939"/>
                  </a:lnTo>
                  <a:lnTo>
                    <a:pt x="1722" y="3230"/>
                  </a:lnTo>
                  <a:lnTo>
                    <a:pt x="1333" y="3230"/>
                  </a:lnTo>
                  <a:lnTo>
                    <a:pt x="1333" y="3939"/>
                  </a:lnTo>
                  <a:lnTo>
                    <a:pt x="1154" y="3939"/>
                  </a:lnTo>
                  <a:lnTo>
                    <a:pt x="1152" y="3924"/>
                  </a:lnTo>
                  <a:lnTo>
                    <a:pt x="1151" y="3873"/>
                  </a:lnTo>
                  <a:lnTo>
                    <a:pt x="1148" y="3820"/>
                  </a:lnTo>
                  <a:lnTo>
                    <a:pt x="1142" y="3767"/>
                  </a:lnTo>
                  <a:lnTo>
                    <a:pt x="1136" y="3714"/>
                  </a:lnTo>
                  <a:lnTo>
                    <a:pt x="1128" y="3659"/>
                  </a:lnTo>
                  <a:lnTo>
                    <a:pt x="1118" y="3604"/>
                  </a:lnTo>
                  <a:lnTo>
                    <a:pt x="1108" y="3547"/>
                  </a:lnTo>
                  <a:lnTo>
                    <a:pt x="1096" y="3491"/>
                  </a:lnTo>
                  <a:lnTo>
                    <a:pt x="1081" y="3434"/>
                  </a:lnTo>
                  <a:lnTo>
                    <a:pt x="1067" y="3377"/>
                  </a:lnTo>
                  <a:lnTo>
                    <a:pt x="1052" y="3319"/>
                  </a:lnTo>
                  <a:lnTo>
                    <a:pt x="1035" y="3261"/>
                  </a:lnTo>
                  <a:lnTo>
                    <a:pt x="1016" y="3203"/>
                  </a:lnTo>
                  <a:lnTo>
                    <a:pt x="997" y="3145"/>
                  </a:lnTo>
                  <a:lnTo>
                    <a:pt x="977" y="3086"/>
                  </a:lnTo>
                  <a:lnTo>
                    <a:pt x="958" y="3029"/>
                  </a:lnTo>
                  <a:lnTo>
                    <a:pt x="937" y="2970"/>
                  </a:lnTo>
                  <a:lnTo>
                    <a:pt x="914" y="2911"/>
                  </a:lnTo>
                  <a:lnTo>
                    <a:pt x="868" y="2796"/>
                  </a:lnTo>
                  <a:lnTo>
                    <a:pt x="820" y="2681"/>
                  </a:lnTo>
                  <a:lnTo>
                    <a:pt x="771" y="2570"/>
                  </a:lnTo>
                  <a:lnTo>
                    <a:pt x="721" y="2459"/>
                  </a:lnTo>
                  <a:lnTo>
                    <a:pt x="669" y="2353"/>
                  </a:lnTo>
                  <a:lnTo>
                    <a:pt x="618" y="2249"/>
                  </a:lnTo>
                  <a:lnTo>
                    <a:pt x="568" y="2150"/>
                  </a:lnTo>
                  <a:lnTo>
                    <a:pt x="567" y="2144"/>
                  </a:lnTo>
                  <a:lnTo>
                    <a:pt x="530" y="2075"/>
                  </a:lnTo>
                  <a:lnTo>
                    <a:pt x="515" y="2050"/>
                  </a:lnTo>
                  <a:lnTo>
                    <a:pt x="503" y="2024"/>
                  </a:lnTo>
                  <a:lnTo>
                    <a:pt x="491" y="1998"/>
                  </a:lnTo>
                  <a:lnTo>
                    <a:pt x="479" y="1972"/>
                  </a:lnTo>
                  <a:lnTo>
                    <a:pt x="468" y="1945"/>
                  </a:lnTo>
                  <a:lnTo>
                    <a:pt x="458" y="1918"/>
                  </a:lnTo>
                  <a:lnTo>
                    <a:pt x="449" y="1892"/>
                  </a:lnTo>
                  <a:lnTo>
                    <a:pt x="440" y="1864"/>
                  </a:lnTo>
                  <a:lnTo>
                    <a:pt x="431" y="1838"/>
                  </a:lnTo>
                  <a:lnTo>
                    <a:pt x="424" y="1810"/>
                  </a:lnTo>
                  <a:lnTo>
                    <a:pt x="418" y="1782"/>
                  </a:lnTo>
                  <a:lnTo>
                    <a:pt x="411" y="1754"/>
                  </a:lnTo>
                  <a:lnTo>
                    <a:pt x="406" y="1726"/>
                  </a:lnTo>
                  <a:lnTo>
                    <a:pt x="401" y="1697"/>
                  </a:lnTo>
                  <a:lnTo>
                    <a:pt x="398" y="1670"/>
                  </a:lnTo>
                  <a:lnTo>
                    <a:pt x="395" y="1641"/>
                  </a:lnTo>
                  <a:lnTo>
                    <a:pt x="389" y="1519"/>
                  </a:lnTo>
                  <a:lnTo>
                    <a:pt x="389" y="1492"/>
                  </a:lnTo>
                  <a:lnTo>
                    <a:pt x="390" y="1463"/>
                  </a:lnTo>
                  <a:lnTo>
                    <a:pt x="392" y="1435"/>
                  </a:lnTo>
                  <a:lnTo>
                    <a:pt x="395" y="1408"/>
                  </a:lnTo>
                  <a:lnTo>
                    <a:pt x="398" y="1380"/>
                  </a:lnTo>
                  <a:lnTo>
                    <a:pt x="402" y="1352"/>
                  </a:lnTo>
                  <a:lnTo>
                    <a:pt x="407" y="1325"/>
                  </a:lnTo>
                  <a:lnTo>
                    <a:pt x="412" y="1298"/>
                  </a:lnTo>
                  <a:lnTo>
                    <a:pt x="418" y="1270"/>
                  </a:lnTo>
                  <a:lnTo>
                    <a:pt x="424" y="1244"/>
                  </a:lnTo>
                  <a:lnTo>
                    <a:pt x="431" y="1217"/>
                  </a:lnTo>
                  <a:lnTo>
                    <a:pt x="439" y="1191"/>
                  </a:lnTo>
                  <a:lnTo>
                    <a:pt x="448" y="1165"/>
                  </a:lnTo>
                  <a:lnTo>
                    <a:pt x="457" y="1139"/>
                  </a:lnTo>
                  <a:lnTo>
                    <a:pt x="466" y="1113"/>
                  </a:lnTo>
                  <a:lnTo>
                    <a:pt x="476" y="1088"/>
                  </a:lnTo>
                  <a:lnTo>
                    <a:pt x="487" y="1063"/>
                  </a:lnTo>
                  <a:lnTo>
                    <a:pt x="499" y="1038"/>
                  </a:lnTo>
                  <a:lnTo>
                    <a:pt x="511" y="1013"/>
                  </a:lnTo>
                  <a:lnTo>
                    <a:pt x="524" y="989"/>
                  </a:lnTo>
                  <a:lnTo>
                    <a:pt x="537" y="965"/>
                  </a:lnTo>
                  <a:lnTo>
                    <a:pt x="551" y="941"/>
                  </a:lnTo>
                  <a:lnTo>
                    <a:pt x="565" y="918"/>
                  </a:lnTo>
                  <a:lnTo>
                    <a:pt x="580" y="895"/>
                  </a:lnTo>
                  <a:lnTo>
                    <a:pt x="596" y="871"/>
                  </a:lnTo>
                  <a:lnTo>
                    <a:pt x="612" y="849"/>
                  </a:lnTo>
                  <a:lnTo>
                    <a:pt x="629" y="827"/>
                  </a:lnTo>
                  <a:lnTo>
                    <a:pt x="647" y="806"/>
                  </a:lnTo>
                  <a:lnTo>
                    <a:pt x="664" y="784"/>
                  </a:lnTo>
                  <a:lnTo>
                    <a:pt x="683" y="763"/>
                  </a:lnTo>
                  <a:lnTo>
                    <a:pt x="702" y="743"/>
                  </a:lnTo>
                  <a:lnTo>
                    <a:pt x="722" y="723"/>
                  </a:lnTo>
                  <a:lnTo>
                    <a:pt x="743" y="703"/>
                  </a:lnTo>
                  <a:lnTo>
                    <a:pt x="764" y="683"/>
                  </a:lnTo>
                  <a:lnTo>
                    <a:pt x="785" y="665"/>
                  </a:lnTo>
                  <a:lnTo>
                    <a:pt x="806" y="647"/>
                  </a:lnTo>
                  <a:lnTo>
                    <a:pt x="828" y="629"/>
                  </a:lnTo>
                  <a:lnTo>
                    <a:pt x="850" y="611"/>
                  </a:lnTo>
                  <a:lnTo>
                    <a:pt x="874" y="596"/>
                  </a:lnTo>
                  <a:lnTo>
                    <a:pt x="896" y="579"/>
                  </a:lnTo>
                  <a:lnTo>
                    <a:pt x="920" y="565"/>
                  </a:lnTo>
                  <a:lnTo>
                    <a:pt x="943" y="550"/>
                  </a:lnTo>
                  <a:lnTo>
                    <a:pt x="968" y="536"/>
                  </a:lnTo>
                  <a:lnTo>
                    <a:pt x="992" y="523"/>
                  </a:lnTo>
                  <a:lnTo>
                    <a:pt x="1016" y="510"/>
                  </a:lnTo>
                  <a:lnTo>
                    <a:pt x="1041" y="498"/>
                  </a:lnTo>
                  <a:lnTo>
                    <a:pt x="1066" y="486"/>
                  </a:lnTo>
                  <a:lnTo>
                    <a:pt x="1091" y="475"/>
                  </a:lnTo>
                  <a:lnTo>
                    <a:pt x="1117" y="464"/>
                  </a:lnTo>
                  <a:lnTo>
                    <a:pt x="1143" y="456"/>
                  </a:lnTo>
                  <a:lnTo>
                    <a:pt x="1170" y="446"/>
                  </a:lnTo>
                  <a:lnTo>
                    <a:pt x="1195" y="438"/>
                  </a:lnTo>
                  <a:lnTo>
                    <a:pt x="1223" y="430"/>
                  </a:lnTo>
                  <a:lnTo>
                    <a:pt x="1250" y="423"/>
                  </a:lnTo>
                  <a:lnTo>
                    <a:pt x="1276" y="417"/>
                  </a:lnTo>
                  <a:lnTo>
                    <a:pt x="1304" y="411"/>
                  </a:lnTo>
                  <a:lnTo>
                    <a:pt x="1331" y="406"/>
                  </a:lnTo>
                  <a:lnTo>
                    <a:pt x="1359" y="401"/>
                  </a:lnTo>
                  <a:lnTo>
                    <a:pt x="1387" y="398"/>
                  </a:lnTo>
                  <a:lnTo>
                    <a:pt x="1414" y="395"/>
                  </a:lnTo>
                  <a:lnTo>
                    <a:pt x="1443" y="392"/>
                  </a:lnTo>
                  <a:lnTo>
                    <a:pt x="1471" y="390"/>
                  </a:lnTo>
                  <a:lnTo>
                    <a:pt x="1500" y="389"/>
                  </a:lnTo>
                  <a:lnTo>
                    <a:pt x="1527" y="389"/>
                  </a:lnTo>
                  <a:lnTo>
                    <a:pt x="1569" y="389"/>
                  </a:lnTo>
                  <a:lnTo>
                    <a:pt x="1610" y="391"/>
                  </a:lnTo>
                  <a:lnTo>
                    <a:pt x="1651" y="396"/>
                  </a:lnTo>
                  <a:lnTo>
                    <a:pt x="1691" y="400"/>
                  </a:lnTo>
                  <a:lnTo>
                    <a:pt x="1732" y="407"/>
                  </a:lnTo>
                  <a:lnTo>
                    <a:pt x="1771" y="415"/>
                  </a:lnTo>
                  <a:lnTo>
                    <a:pt x="1810" y="423"/>
                  </a:lnTo>
                  <a:lnTo>
                    <a:pt x="1849" y="435"/>
                  </a:lnTo>
                  <a:lnTo>
                    <a:pt x="1882" y="444"/>
                  </a:lnTo>
                  <a:lnTo>
                    <a:pt x="1917" y="457"/>
                  </a:lnTo>
                  <a:lnTo>
                    <a:pt x="1950" y="470"/>
                  </a:lnTo>
                  <a:lnTo>
                    <a:pt x="1983" y="483"/>
                  </a:lnTo>
                  <a:lnTo>
                    <a:pt x="2015" y="498"/>
                  </a:lnTo>
                  <a:lnTo>
                    <a:pt x="2047" y="514"/>
                  </a:lnTo>
                  <a:lnTo>
                    <a:pt x="2078" y="531"/>
                  </a:lnTo>
                  <a:lnTo>
                    <a:pt x="2109" y="548"/>
                  </a:lnTo>
                  <a:lnTo>
                    <a:pt x="2139" y="567"/>
                  </a:lnTo>
                  <a:lnTo>
                    <a:pt x="2169" y="586"/>
                  </a:lnTo>
                  <a:lnTo>
                    <a:pt x="2197" y="607"/>
                  </a:lnTo>
                  <a:lnTo>
                    <a:pt x="2226" y="628"/>
                  </a:lnTo>
                  <a:lnTo>
                    <a:pt x="2254" y="650"/>
                  </a:lnTo>
                  <a:lnTo>
                    <a:pt x="2281" y="673"/>
                  </a:lnTo>
                  <a:lnTo>
                    <a:pt x="2308" y="698"/>
                  </a:lnTo>
                  <a:lnTo>
                    <a:pt x="2333" y="723"/>
                  </a:lnTo>
                  <a:lnTo>
                    <a:pt x="2353" y="743"/>
                  </a:lnTo>
                  <a:lnTo>
                    <a:pt x="2372" y="763"/>
                  </a:lnTo>
                  <a:lnTo>
                    <a:pt x="2391" y="784"/>
                  </a:lnTo>
                  <a:lnTo>
                    <a:pt x="2409" y="806"/>
                  </a:lnTo>
                  <a:lnTo>
                    <a:pt x="2426" y="827"/>
                  </a:lnTo>
                  <a:lnTo>
                    <a:pt x="2443" y="849"/>
                  </a:lnTo>
                  <a:lnTo>
                    <a:pt x="2460" y="872"/>
                  </a:lnTo>
                  <a:lnTo>
                    <a:pt x="2475" y="895"/>
                  </a:lnTo>
                  <a:lnTo>
                    <a:pt x="2489" y="918"/>
                  </a:lnTo>
                  <a:lnTo>
                    <a:pt x="2505" y="941"/>
                  </a:lnTo>
                  <a:lnTo>
                    <a:pt x="2518" y="965"/>
                  </a:lnTo>
                  <a:lnTo>
                    <a:pt x="2531" y="989"/>
                  </a:lnTo>
                  <a:lnTo>
                    <a:pt x="2545" y="1013"/>
                  </a:lnTo>
                  <a:lnTo>
                    <a:pt x="2557" y="1038"/>
                  </a:lnTo>
                  <a:lnTo>
                    <a:pt x="2568" y="1063"/>
                  </a:lnTo>
                  <a:lnTo>
                    <a:pt x="2579" y="1088"/>
                  </a:lnTo>
                  <a:lnTo>
                    <a:pt x="2589" y="1113"/>
                  </a:lnTo>
                  <a:lnTo>
                    <a:pt x="2599" y="1139"/>
                  </a:lnTo>
                  <a:lnTo>
                    <a:pt x="2608" y="1164"/>
                  </a:lnTo>
                  <a:lnTo>
                    <a:pt x="2617" y="1191"/>
                  </a:lnTo>
                  <a:lnTo>
                    <a:pt x="2624" y="1217"/>
                  </a:lnTo>
                  <a:lnTo>
                    <a:pt x="2631" y="1244"/>
                  </a:lnTo>
                  <a:lnTo>
                    <a:pt x="2638" y="1270"/>
                  </a:lnTo>
                  <a:lnTo>
                    <a:pt x="2643" y="1297"/>
                  </a:lnTo>
                  <a:lnTo>
                    <a:pt x="2649" y="1325"/>
                  </a:lnTo>
                  <a:lnTo>
                    <a:pt x="2653" y="1352"/>
                  </a:lnTo>
                  <a:lnTo>
                    <a:pt x="2658" y="1379"/>
                  </a:lnTo>
                  <a:lnTo>
                    <a:pt x="2660" y="1406"/>
                  </a:lnTo>
                  <a:lnTo>
                    <a:pt x="2663" y="1435"/>
                  </a:lnTo>
                  <a:lnTo>
                    <a:pt x="2664" y="1463"/>
                  </a:lnTo>
                  <a:lnTo>
                    <a:pt x="2666" y="1491"/>
                  </a:lnTo>
                  <a:lnTo>
                    <a:pt x="2666" y="1519"/>
                  </a:lnTo>
                  <a:lnTo>
                    <a:pt x="2661" y="1641"/>
                  </a:lnTo>
                  <a:close/>
                  <a:moveTo>
                    <a:pt x="907" y="4981"/>
                  </a:moveTo>
                  <a:lnTo>
                    <a:pt x="2149" y="4981"/>
                  </a:lnTo>
                  <a:lnTo>
                    <a:pt x="2149" y="4592"/>
                  </a:lnTo>
                  <a:lnTo>
                    <a:pt x="907" y="4592"/>
                  </a:lnTo>
                  <a:lnTo>
                    <a:pt x="907" y="4981"/>
                  </a:lnTo>
                  <a:close/>
                  <a:moveTo>
                    <a:pt x="1177" y="5429"/>
                  </a:moveTo>
                  <a:lnTo>
                    <a:pt x="1879" y="5429"/>
                  </a:lnTo>
                  <a:lnTo>
                    <a:pt x="1879" y="5209"/>
                  </a:lnTo>
                  <a:lnTo>
                    <a:pt x="1177" y="5209"/>
                  </a:lnTo>
                  <a:lnTo>
                    <a:pt x="1177" y="5429"/>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itchFamily="2" charset="-122"/>
                  <a:cs typeface="+mn-cs"/>
                </a:defRPr>
              </a:lvl9pPr>
            </a:lstStyle>
            <a:p>
              <a:pPr algn="ctr">
                <a:defRPr/>
              </a:pPr>
              <a:endParaRPr lang="zh-CN" altLang="en-US">
                <a:solidFill>
                  <a:srgbClr val="FFFFFF"/>
                </a:solidFill>
              </a:endParaRPr>
            </a:p>
          </p:txBody>
        </p:sp>
      </p:gr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9" name="TextBox 13"/>
          <p:cNvSpPr txBox="1"/>
          <p:nvPr/>
        </p:nvSpPr>
        <p:spPr>
          <a:xfrm>
            <a:off x="6130925" y="1064895"/>
            <a:ext cx="2933700" cy="215265"/>
          </a:xfrm>
          <a:prstGeom prst="rect">
            <a:avLst/>
          </a:prstGeom>
          <a:noFill/>
          <a:ln w="9525">
            <a:noFill/>
            <a:miter/>
          </a:ln>
        </p:spPr>
        <p:txBody>
          <a:bodyPr wrap="square" lIns="0" tIns="0" rIns="0" bIns="0">
            <a:spAutoFit/>
          </a:bodyPr>
          <a:lstStyle/>
          <a:p>
            <a:pPr defTabSz="683260">
              <a:spcBef>
                <a:spcPct val="20000"/>
              </a:spcBef>
            </a:pPr>
            <a:r>
              <a:rPr lang="en-US" altLang="zh-CN" b="1" dirty="0">
                <a:solidFill>
                  <a:srgbClr val="1B4367"/>
                </a:solidFill>
                <a:cs typeface="+mn-ea"/>
                <a:sym typeface="+mn-lt"/>
              </a:rPr>
              <a:t>How does the data came to us</a:t>
            </a:r>
            <a:endParaRPr lang="en-US" altLang="zh-CN" b="1" dirty="0">
              <a:solidFill>
                <a:srgbClr val="1B4367"/>
              </a:solidFill>
              <a:cs typeface="+mn-ea"/>
              <a:sym typeface="+mn-lt"/>
            </a:endParaRPr>
          </a:p>
        </p:txBody>
      </p:sp>
      <p:sp>
        <p:nvSpPr>
          <p:cNvPr id="30" name="TextBox 13"/>
          <p:cNvSpPr txBox="1"/>
          <p:nvPr/>
        </p:nvSpPr>
        <p:spPr>
          <a:xfrm>
            <a:off x="6131100" y="1340128"/>
            <a:ext cx="2157202" cy="768985"/>
          </a:xfrm>
          <a:prstGeom prst="rect">
            <a:avLst/>
          </a:prstGeom>
          <a:noFill/>
          <a:ln w="9525">
            <a:noFill/>
            <a:miter/>
          </a:ln>
        </p:spPr>
        <p:txBody>
          <a:bodyPr wrap="square" lIns="0" tIns="0" rIns="0" bIns="0">
            <a:spAutoFit/>
          </a:bodyPr>
          <a:lstStyle/>
          <a:p>
            <a:pPr algn="just">
              <a:lnSpc>
                <a:spcPts val="1500"/>
              </a:lnSpc>
            </a:pPr>
            <a:r>
              <a:rPr lang="en-US" altLang="zh-CN" sz="1000" dirty="0">
                <a:solidFill>
                  <a:schemeClr val="tx1">
                    <a:lumMod val="75000"/>
                    <a:lumOff val="25000"/>
                  </a:schemeClr>
                </a:solidFill>
                <a:cs typeface="+mn-ea"/>
                <a:sym typeface="+mn-lt"/>
              </a:rPr>
              <a:t>The data behind the Inside Airbnb site is sourced from publicly available information from the Airbnb site. </a:t>
            </a:r>
            <a:endParaRPr lang="zh-CN" altLang="en-US" sz="1000" dirty="0">
              <a:solidFill>
                <a:schemeClr val="tx1">
                  <a:lumMod val="75000"/>
                  <a:lumOff val="25000"/>
                </a:schemeClr>
              </a:solidFill>
              <a:cs typeface="+mn-ea"/>
              <a:sym typeface="+mn-lt"/>
            </a:endParaRPr>
          </a:p>
        </p:txBody>
      </p:sp>
      <p:sp>
        <p:nvSpPr>
          <p:cNvPr id="31" name="TextBox 13"/>
          <p:cNvSpPr txBox="1"/>
          <p:nvPr/>
        </p:nvSpPr>
        <p:spPr>
          <a:xfrm>
            <a:off x="2151948" y="3224827"/>
            <a:ext cx="1401112" cy="215265"/>
          </a:xfrm>
          <a:prstGeom prst="rect">
            <a:avLst/>
          </a:prstGeom>
          <a:noFill/>
          <a:ln w="9525">
            <a:noFill/>
            <a:miter/>
          </a:ln>
        </p:spPr>
        <p:txBody>
          <a:bodyPr wrap="square" lIns="0" tIns="0" rIns="0" bIns="0">
            <a:spAutoFit/>
          </a:bodyPr>
          <a:lstStyle/>
          <a:p>
            <a:pPr defTabSz="683260">
              <a:spcBef>
                <a:spcPct val="20000"/>
              </a:spcBef>
            </a:pPr>
            <a:r>
              <a:rPr lang="en-US" altLang="zh-CN" b="1" dirty="0">
                <a:solidFill>
                  <a:srgbClr val="1B4367"/>
                </a:solidFill>
                <a:cs typeface="+mn-ea"/>
                <a:sym typeface="+mn-lt"/>
              </a:rPr>
              <a:t>Data Format</a:t>
            </a:r>
            <a:endParaRPr lang="en-US" altLang="zh-CN" b="1" dirty="0">
              <a:solidFill>
                <a:srgbClr val="1B4367"/>
              </a:solidFill>
              <a:cs typeface="+mn-ea"/>
              <a:sym typeface="+mn-lt"/>
            </a:endParaRPr>
          </a:p>
        </p:txBody>
      </p:sp>
      <p:sp>
        <p:nvSpPr>
          <p:cNvPr id="32" name="TextBox 13"/>
          <p:cNvSpPr txBox="1"/>
          <p:nvPr/>
        </p:nvSpPr>
        <p:spPr>
          <a:xfrm>
            <a:off x="2151948" y="3499901"/>
            <a:ext cx="2157202" cy="384175"/>
          </a:xfrm>
          <a:prstGeom prst="rect">
            <a:avLst/>
          </a:prstGeom>
          <a:noFill/>
          <a:ln w="9525">
            <a:noFill/>
            <a:miter/>
          </a:ln>
        </p:spPr>
        <p:txBody>
          <a:bodyPr wrap="square" lIns="0" tIns="0" rIns="0" bIns="0">
            <a:spAutoFit/>
          </a:bodyPr>
          <a:lstStyle/>
          <a:p>
            <a:pPr>
              <a:lnSpc>
                <a:spcPts val="1500"/>
              </a:lnSpc>
            </a:pPr>
            <a:r>
              <a:rPr lang="en-US" altLang="zh-CN" sz="1000" dirty="0" smtClean="0">
                <a:solidFill>
                  <a:schemeClr val="tx1">
                    <a:lumMod val="75000"/>
                    <a:lumOff val="25000"/>
                  </a:schemeClr>
                </a:solidFill>
                <a:cs typeface="+mn-ea"/>
                <a:sym typeface="+mn-lt"/>
              </a:rPr>
              <a:t>Data is stored in .csv format and </a:t>
            </a:r>
            <a:r>
              <a:rPr lang="en-US" sz="1000">
                <a:sym typeface="+mn-ea"/>
              </a:rPr>
              <a:t>geojson format</a:t>
            </a:r>
            <a:r>
              <a:rPr lang="en-US" altLang="zh-CN" sz="1000" dirty="0" smtClean="0">
                <a:solidFill>
                  <a:schemeClr val="tx1">
                    <a:lumMod val="75000"/>
                    <a:lumOff val="25000"/>
                  </a:schemeClr>
                </a:solidFill>
                <a:cs typeface="+mn-ea"/>
                <a:sym typeface="+mn-lt"/>
              </a:rPr>
              <a:t>.</a:t>
            </a:r>
            <a:endParaRPr lang="zh-CN" altLang="en-US" sz="1000" dirty="0">
              <a:solidFill>
                <a:schemeClr val="tx1">
                  <a:lumMod val="75000"/>
                  <a:lumOff val="25000"/>
                </a:schemeClr>
              </a:solidFill>
              <a:cs typeface="+mn-ea"/>
              <a:sym typeface="+mn-lt"/>
            </a:endParaRPr>
          </a:p>
        </p:txBody>
      </p:sp>
      <p:sp>
        <p:nvSpPr>
          <p:cNvPr id="33" name="TextBox 13"/>
          <p:cNvSpPr txBox="1"/>
          <p:nvPr/>
        </p:nvSpPr>
        <p:spPr>
          <a:xfrm>
            <a:off x="6131100" y="3194347"/>
            <a:ext cx="1401112" cy="215265"/>
          </a:xfrm>
          <a:prstGeom prst="rect">
            <a:avLst/>
          </a:prstGeom>
          <a:noFill/>
          <a:ln w="9525">
            <a:noFill/>
            <a:miter/>
          </a:ln>
        </p:spPr>
        <p:txBody>
          <a:bodyPr wrap="square" lIns="0" tIns="0" rIns="0" bIns="0">
            <a:spAutoFit/>
          </a:bodyPr>
          <a:lstStyle/>
          <a:p>
            <a:pPr defTabSz="683260">
              <a:spcBef>
                <a:spcPct val="20000"/>
              </a:spcBef>
            </a:pPr>
            <a:r>
              <a:rPr lang="en-US" altLang="zh-CN" b="1" dirty="0">
                <a:solidFill>
                  <a:srgbClr val="1B4367"/>
                </a:solidFill>
                <a:cs typeface="+mn-ea"/>
                <a:sym typeface="+mn-lt"/>
              </a:rPr>
              <a:t>FAIRness</a:t>
            </a:r>
            <a:endParaRPr lang="en-US" altLang="zh-CN" b="1" dirty="0">
              <a:solidFill>
                <a:srgbClr val="1B4367"/>
              </a:solidFill>
              <a:cs typeface="+mn-ea"/>
              <a:sym typeface="+mn-lt"/>
            </a:endParaRPr>
          </a:p>
        </p:txBody>
      </p:sp>
      <p:sp>
        <p:nvSpPr>
          <p:cNvPr id="34" name="TextBox 13"/>
          <p:cNvSpPr txBox="1"/>
          <p:nvPr/>
        </p:nvSpPr>
        <p:spPr>
          <a:xfrm>
            <a:off x="6130925" y="3469640"/>
            <a:ext cx="2472690" cy="191770"/>
          </a:xfrm>
          <a:prstGeom prst="rect">
            <a:avLst/>
          </a:prstGeom>
          <a:noFill/>
          <a:ln w="9525">
            <a:noFill/>
            <a:miter/>
          </a:ln>
        </p:spPr>
        <p:txBody>
          <a:bodyPr wrap="square" lIns="0" tIns="0" rIns="0" bIns="0">
            <a:spAutoFit/>
          </a:bodyPr>
          <a:lstStyle/>
          <a:p>
            <a:pPr>
              <a:lnSpc>
                <a:spcPts val="1500"/>
              </a:lnSpc>
            </a:pPr>
            <a:r>
              <a:rPr lang="en-US" altLang="zh-CN" sz="1000" dirty="0">
                <a:solidFill>
                  <a:schemeClr val="tx1">
                    <a:lumMod val="75000"/>
                    <a:lumOff val="25000"/>
                  </a:schemeClr>
                </a:solidFill>
                <a:cs typeface="+mn-ea"/>
                <a:sym typeface="+mn-lt"/>
              </a:rPr>
              <a:t>This dataset follows FAIRness principle.</a:t>
            </a:r>
            <a:endParaRPr lang="en-US" altLang="zh-CN" sz="1000" dirty="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4"/>
                                        </p:tgtEl>
                                        <p:attrNameLst>
                                          <p:attrName>ppt_y</p:attrName>
                                        </p:attrNameLst>
                                      </p:cBhvr>
                                      <p:tavLst>
                                        <p:tav tm="0">
                                          <p:val>
                                            <p:strVal val="#ppt_y"/>
                                          </p:val>
                                        </p:tav>
                                        <p:tav tm="100000">
                                          <p:val>
                                            <p:strVal val="#ppt_y"/>
                                          </p:val>
                                        </p:tav>
                                      </p:tavLst>
                                    </p:anim>
                                    <p:anim calcmode="lin" valueType="num">
                                      <p:cBhvr>
                                        <p:cTn id="9"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4"/>
                                        </p:tgtEl>
                                      </p:cBhvr>
                                    </p:animEffect>
                                  </p:childTnLst>
                                </p:cTn>
                              </p:par>
                            </p:childTnLst>
                          </p:cTn>
                        </p:par>
                        <p:par>
                          <p:cTn id="12" fill="hold">
                            <p:stCondLst>
                              <p:cond delay="1550"/>
                            </p:stCondLst>
                            <p:childTnLst>
                              <p:par>
                                <p:cTn id="13" presetID="22" presetClass="entr" presetSubtype="8"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left)">
                                      <p:cBhvr>
                                        <p:cTn id="15" dur="300"/>
                                        <p:tgtEl>
                                          <p:spTgt spid="26"/>
                                        </p:tgtEl>
                                      </p:cBhvr>
                                    </p:animEffect>
                                  </p:childTnLst>
                                </p:cTn>
                              </p:par>
                            </p:childTnLst>
                          </p:cTn>
                        </p:par>
                        <p:par>
                          <p:cTn id="16" fill="hold">
                            <p:stCondLst>
                              <p:cond delay="2050"/>
                            </p:stCondLst>
                            <p:childTnLst>
                              <p:par>
                                <p:cTn id="17" presetID="53" presetClass="entr" presetSubtype="52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anim calcmode="lin" valueType="num">
                                      <p:cBhvr>
                                        <p:cTn id="22" dur="500" fill="hold"/>
                                        <p:tgtEl>
                                          <p:spTgt spid="7"/>
                                        </p:tgtEl>
                                        <p:attrNameLst>
                                          <p:attrName>ppt_x</p:attrName>
                                        </p:attrNameLst>
                                      </p:cBhvr>
                                      <p:tavLst>
                                        <p:tav tm="0">
                                          <p:val>
                                            <p:fltVal val="0.5"/>
                                          </p:val>
                                        </p:tav>
                                        <p:tav tm="100000">
                                          <p:val>
                                            <p:strVal val="#ppt_x"/>
                                          </p:val>
                                        </p:tav>
                                      </p:tavLst>
                                    </p:anim>
                                    <p:anim calcmode="lin" valueType="num">
                                      <p:cBhvr>
                                        <p:cTn id="23" dur="500" fill="hold"/>
                                        <p:tgtEl>
                                          <p:spTgt spid="7"/>
                                        </p:tgtEl>
                                        <p:attrNameLst>
                                          <p:attrName>ppt_y</p:attrName>
                                        </p:attrNameLst>
                                      </p:cBhvr>
                                      <p:tavLst>
                                        <p:tav tm="0">
                                          <p:val>
                                            <p:fltVal val="0.5"/>
                                          </p:val>
                                        </p:tav>
                                        <p:tav tm="100000">
                                          <p:val>
                                            <p:strVal val="#ppt_y"/>
                                          </p:val>
                                        </p:tav>
                                      </p:tavLst>
                                    </p:anim>
                                  </p:childTnLst>
                                </p:cTn>
                              </p:par>
                            </p:childTnLst>
                          </p:cTn>
                        </p:par>
                        <p:par>
                          <p:cTn id="24" fill="hold">
                            <p:stCondLst>
                              <p:cond delay="2550"/>
                            </p:stCondLst>
                            <p:childTnLst>
                              <p:par>
                                <p:cTn id="25" presetID="42" presetClass="entr" presetSubtype="0" fill="hold" grpId="0" nodeType="afterEffect">
                                  <p:stCondLst>
                                    <p:cond delay="0"/>
                                  </p:stCondLst>
                                  <p:childTnLst>
                                    <p:set>
                                      <p:cBhvr>
                                        <p:cTn id="26" dur="1" fill="hold">
                                          <p:stCondLst>
                                            <p:cond delay="0"/>
                                          </p:stCondLst>
                                        </p:cTn>
                                        <p:tgtEl>
                                          <p:spTgt spid="20493"/>
                                        </p:tgtEl>
                                        <p:attrNameLst>
                                          <p:attrName>style.visibility</p:attrName>
                                        </p:attrNameLst>
                                      </p:cBhvr>
                                      <p:to>
                                        <p:strVal val="visible"/>
                                      </p:to>
                                    </p:set>
                                    <p:animEffect transition="in" filter="fade">
                                      <p:cBhvr>
                                        <p:cTn id="27" dur="500"/>
                                        <p:tgtEl>
                                          <p:spTgt spid="20493"/>
                                        </p:tgtEl>
                                      </p:cBhvr>
                                    </p:animEffect>
                                    <p:anim calcmode="lin" valueType="num">
                                      <p:cBhvr>
                                        <p:cTn id="28" dur="500" fill="hold"/>
                                        <p:tgtEl>
                                          <p:spTgt spid="20493"/>
                                        </p:tgtEl>
                                        <p:attrNameLst>
                                          <p:attrName>ppt_x</p:attrName>
                                        </p:attrNameLst>
                                      </p:cBhvr>
                                      <p:tavLst>
                                        <p:tav tm="0">
                                          <p:val>
                                            <p:strVal val="#ppt_x"/>
                                          </p:val>
                                        </p:tav>
                                        <p:tav tm="100000">
                                          <p:val>
                                            <p:strVal val="#ppt_x"/>
                                          </p:val>
                                        </p:tav>
                                      </p:tavLst>
                                    </p:anim>
                                    <p:anim calcmode="lin" valueType="num">
                                      <p:cBhvr>
                                        <p:cTn id="29" dur="500" fill="hold"/>
                                        <p:tgtEl>
                                          <p:spTgt spid="2049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0494"/>
                                        </p:tgtEl>
                                        <p:attrNameLst>
                                          <p:attrName>style.visibility</p:attrName>
                                        </p:attrNameLst>
                                      </p:cBhvr>
                                      <p:to>
                                        <p:strVal val="visible"/>
                                      </p:to>
                                    </p:set>
                                    <p:animEffect transition="in" filter="fade">
                                      <p:cBhvr>
                                        <p:cTn id="32" dur="500"/>
                                        <p:tgtEl>
                                          <p:spTgt spid="20494"/>
                                        </p:tgtEl>
                                      </p:cBhvr>
                                    </p:animEffect>
                                    <p:anim calcmode="lin" valueType="num">
                                      <p:cBhvr>
                                        <p:cTn id="33" dur="500" fill="hold"/>
                                        <p:tgtEl>
                                          <p:spTgt spid="20494"/>
                                        </p:tgtEl>
                                        <p:attrNameLst>
                                          <p:attrName>ppt_x</p:attrName>
                                        </p:attrNameLst>
                                      </p:cBhvr>
                                      <p:tavLst>
                                        <p:tav tm="0">
                                          <p:val>
                                            <p:strVal val="#ppt_x"/>
                                          </p:val>
                                        </p:tav>
                                        <p:tav tm="100000">
                                          <p:val>
                                            <p:strVal val="#ppt_x"/>
                                          </p:val>
                                        </p:tav>
                                      </p:tavLst>
                                    </p:anim>
                                    <p:anim calcmode="lin" valueType="num">
                                      <p:cBhvr>
                                        <p:cTn id="34" dur="500" fill="hold"/>
                                        <p:tgtEl>
                                          <p:spTgt spid="20494"/>
                                        </p:tgtEl>
                                        <p:attrNameLst>
                                          <p:attrName>ppt_y</p:attrName>
                                        </p:attrNameLst>
                                      </p:cBhvr>
                                      <p:tavLst>
                                        <p:tav tm="0">
                                          <p:val>
                                            <p:strVal val="#ppt_y+.1"/>
                                          </p:val>
                                        </p:tav>
                                        <p:tav tm="100000">
                                          <p:val>
                                            <p:strVal val="#ppt_y"/>
                                          </p:val>
                                        </p:tav>
                                      </p:tavLst>
                                    </p:anim>
                                  </p:childTnLst>
                                </p:cTn>
                              </p:par>
                            </p:childTnLst>
                          </p:cTn>
                        </p:par>
                        <p:par>
                          <p:cTn id="35" fill="hold">
                            <p:stCondLst>
                              <p:cond delay="3050"/>
                            </p:stCondLst>
                            <p:childTnLst>
                              <p:par>
                                <p:cTn id="36" presetID="53" presetClass="entr" presetSubtype="528"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p:cTn id="38" dur="500" fill="hold"/>
                                        <p:tgtEl>
                                          <p:spTgt spid="4"/>
                                        </p:tgtEl>
                                        <p:attrNameLst>
                                          <p:attrName>ppt_w</p:attrName>
                                        </p:attrNameLst>
                                      </p:cBhvr>
                                      <p:tavLst>
                                        <p:tav tm="0">
                                          <p:val>
                                            <p:fltVal val="0"/>
                                          </p:val>
                                        </p:tav>
                                        <p:tav tm="100000">
                                          <p:val>
                                            <p:strVal val="#ppt_w"/>
                                          </p:val>
                                        </p:tav>
                                      </p:tavLst>
                                    </p:anim>
                                    <p:anim calcmode="lin" valueType="num">
                                      <p:cBhvr>
                                        <p:cTn id="39" dur="500" fill="hold"/>
                                        <p:tgtEl>
                                          <p:spTgt spid="4"/>
                                        </p:tgtEl>
                                        <p:attrNameLst>
                                          <p:attrName>ppt_h</p:attrName>
                                        </p:attrNameLst>
                                      </p:cBhvr>
                                      <p:tavLst>
                                        <p:tav tm="0">
                                          <p:val>
                                            <p:fltVal val="0"/>
                                          </p:val>
                                        </p:tav>
                                        <p:tav tm="100000">
                                          <p:val>
                                            <p:strVal val="#ppt_h"/>
                                          </p:val>
                                        </p:tav>
                                      </p:tavLst>
                                    </p:anim>
                                    <p:animEffect transition="in" filter="fade">
                                      <p:cBhvr>
                                        <p:cTn id="40" dur="500"/>
                                        <p:tgtEl>
                                          <p:spTgt spid="4"/>
                                        </p:tgtEl>
                                      </p:cBhvr>
                                    </p:animEffect>
                                    <p:anim calcmode="lin" valueType="num">
                                      <p:cBhvr>
                                        <p:cTn id="41" dur="500" fill="hold"/>
                                        <p:tgtEl>
                                          <p:spTgt spid="4"/>
                                        </p:tgtEl>
                                        <p:attrNameLst>
                                          <p:attrName>ppt_x</p:attrName>
                                        </p:attrNameLst>
                                      </p:cBhvr>
                                      <p:tavLst>
                                        <p:tav tm="0">
                                          <p:val>
                                            <p:fltVal val="0.5"/>
                                          </p:val>
                                        </p:tav>
                                        <p:tav tm="100000">
                                          <p:val>
                                            <p:strVal val="#ppt_x"/>
                                          </p:val>
                                        </p:tav>
                                      </p:tavLst>
                                    </p:anim>
                                    <p:anim calcmode="lin" valueType="num">
                                      <p:cBhvr>
                                        <p:cTn id="42" dur="500" fill="hold"/>
                                        <p:tgtEl>
                                          <p:spTgt spid="4"/>
                                        </p:tgtEl>
                                        <p:attrNameLst>
                                          <p:attrName>ppt_y</p:attrName>
                                        </p:attrNameLst>
                                      </p:cBhvr>
                                      <p:tavLst>
                                        <p:tav tm="0">
                                          <p:val>
                                            <p:fltVal val="0.5"/>
                                          </p:val>
                                        </p:tav>
                                        <p:tav tm="100000">
                                          <p:val>
                                            <p:strVal val="#ppt_y"/>
                                          </p:val>
                                        </p:tav>
                                      </p:tavLst>
                                    </p:anim>
                                  </p:childTnLst>
                                </p:cTn>
                              </p:par>
                            </p:childTnLst>
                          </p:cTn>
                        </p:par>
                        <p:par>
                          <p:cTn id="43" fill="hold">
                            <p:stCondLst>
                              <p:cond delay="3550"/>
                            </p:stCondLst>
                            <p:childTnLst>
                              <p:par>
                                <p:cTn id="44" presetID="42" presetClass="entr" presetSubtype="0" fill="hold" grpId="0" nodeType="after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anim calcmode="lin" valueType="num">
                                      <p:cBhvr>
                                        <p:cTn id="47" dur="500" fill="hold"/>
                                        <p:tgtEl>
                                          <p:spTgt spid="29"/>
                                        </p:tgtEl>
                                        <p:attrNameLst>
                                          <p:attrName>ppt_x</p:attrName>
                                        </p:attrNameLst>
                                      </p:cBhvr>
                                      <p:tavLst>
                                        <p:tav tm="0">
                                          <p:val>
                                            <p:strVal val="#ppt_x"/>
                                          </p:val>
                                        </p:tav>
                                        <p:tav tm="100000">
                                          <p:val>
                                            <p:strVal val="#ppt_x"/>
                                          </p:val>
                                        </p:tav>
                                      </p:tavLst>
                                    </p:anim>
                                    <p:anim calcmode="lin" valueType="num">
                                      <p:cBhvr>
                                        <p:cTn id="48" dur="500" fill="hold"/>
                                        <p:tgtEl>
                                          <p:spTgt spid="29"/>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anim calcmode="lin" valueType="num">
                                      <p:cBhvr>
                                        <p:cTn id="52" dur="500" fill="hold"/>
                                        <p:tgtEl>
                                          <p:spTgt spid="30"/>
                                        </p:tgtEl>
                                        <p:attrNameLst>
                                          <p:attrName>ppt_x</p:attrName>
                                        </p:attrNameLst>
                                      </p:cBhvr>
                                      <p:tavLst>
                                        <p:tav tm="0">
                                          <p:val>
                                            <p:strVal val="#ppt_x"/>
                                          </p:val>
                                        </p:tav>
                                        <p:tav tm="100000">
                                          <p:val>
                                            <p:strVal val="#ppt_x"/>
                                          </p:val>
                                        </p:tav>
                                      </p:tavLst>
                                    </p:anim>
                                    <p:anim calcmode="lin" valueType="num">
                                      <p:cBhvr>
                                        <p:cTn id="53" dur="500" fill="hold"/>
                                        <p:tgtEl>
                                          <p:spTgt spid="30"/>
                                        </p:tgtEl>
                                        <p:attrNameLst>
                                          <p:attrName>ppt_y</p:attrName>
                                        </p:attrNameLst>
                                      </p:cBhvr>
                                      <p:tavLst>
                                        <p:tav tm="0">
                                          <p:val>
                                            <p:strVal val="#ppt_y+.1"/>
                                          </p:val>
                                        </p:tav>
                                        <p:tav tm="100000">
                                          <p:val>
                                            <p:strVal val="#ppt_y"/>
                                          </p:val>
                                        </p:tav>
                                      </p:tavLst>
                                    </p:anim>
                                  </p:childTnLst>
                                </p:cTn>
                              </p:par>
                            </p:childTnLst>
                          </p:cTn>
                        </p:par>
                        <p:par>
                          <p:cTn id="54" fill="hold">
                            <p:stCondLst>
                              <p:cond delay="4050"/>
                            </p:stCondLst>
                            <p:childTnLst>
                              <p:par>
                                <p:cTn id="55" presetID="53" presetClass="entr" presetSubtype="528" fill="hold" nodeType="afterEffect">
                                  <p:stCondLst>
                                    <p:cond delay="0"/>
                                  </p:stCondLst>
                                  <p:childTnLst>
                                    <p:set>
                                      <p:cBhvr>
                                        <p:cTn id="56" dur="1" fill="hold">
                                          <p:stCondLst>
                                            <p:cond delay="0"/>
                                          </p:stCondLst>
                                        </p:cTn>
                                        <p:tgtEl>
                                          <p:spTgt spid="5"/>
                                        </p:tgtEl>
                                        <p:attrNameLst>
                                          <p:attrName>style.visibility</p:attrName>
                                        </p:attrNameLst>
                                      </p:cBhvr>
                                      <p:to>
                                        <p:strVal val="visible"/>
                                      </p:to>
                                    </p:set>
                                    <p:anim calcmode="lin" valueType="num">
                                      <p:cBhvr>
                                        <p:cTn id="57" dur="500" fill="hold"/>
                                        <p:tgtEl>
                                          <p:spTgt spid="5"/>
                                        </p:tgtEl>
                                        <p:attrNameLst>
                                          <p:attrName>ppt_w</p:attrName>
                                        </p:attrNameLst>
                                      </p:cBhvr>
                                      <p:tavLst>
                                        <p:tav tm="0">
                                          <p:val>
                                            <p:fltVal val="0"/>
                                          </p:val>
                                        </p:tav>
                                        <p:tav tm="100000">
                                          <p:val>
                                            <p:strVal val="#ppt_w"/>
                                          </p:val>
                                        </p:tav>
                                      </p:tavLst>
                                    </p:anim>
                                    <p:anim calcmode="lin" valueType="num">
                                      <p:cBhvr>
                                        <p:cTn id="58" dur="500" fill="hold"/>
                                        <p:tgtEl>
                                          <p:spTgt spid="5"/>
                                        </p:tgtEl>
                                        <p:attrNameLst>
                                          <p:attrName>ppt_h</p:attrName>
                                        </p:attrNameLst>
                                      </p:cBhvr>
                                      <p:tavLst>
                                        <p:tav tm="0">
                                          <p:val>
                                            <p:fltVal val="0"/>
                                          </p:val>
                                        </p:tav>
                                        <p:tav tm="100000">
                                          <p:val>
                                            <p:strVal val="#ppt_h"/>
                                          </p:val>
                                        </p:tav>
                                      </p:tavLst>
                                    </p:anim>
                                    <p:animEffect transition="in" filter="fade">
                                      <p:cBhvr>
                                        <p:cTn id="59" dur="500"/>
                                        <p:tgtEl>
                                          <p:spTgt spid="5"/>
                                        </p:tgtEl>
                                      </p:cBhvr>
                                    </p:animEffect>
                                    <p:anim calcmode="lin" valueType="num">
                                      <p:cBhvr>
                                        <p:cTn id="60" dur="500" fill="hold"/>
                                        <p:tgtEl>
                                          <p:spTgt spid="5"/>
                                        </p:tgtEl>
                                        <p:attrNameLst>
                                          <p:attrName>ppt_x</p:attrName>
                                        </p:attrNameLst>
                                      </p:cBhvr>
                                      <p:tavLst>
                                        <p:tav tm="0">
                                          <p:val>
                                            <p:fltVal val="0.5"/>
                                          </p:val>
                                        </p:tav>
                                        <p:tav tm="100000">
                                          <p:val>
                                            <p:strVal val="#ppt_x"/>
                                          </p:val>
                                        </p:tav>
                                      </p:tavLst>
                                    </p:anim>
                                    <p:anim calcmode="lin" valueType="num">
                                      <p:cBhvr>
                                        <p:cTn id="61" dur="500" fill="hold"/>
                                        <p:tgtEl>
                                          <p:spTgt spid="5"/>
                                        </p:tgtEl>
                                        <p:attrNameLst>
                                          <p:attrName>ppt_y</p:attrName>
                                        </p:attrNameLst>
                                      </p:cBhvr>
                                      <p:tavLst>
                                        <p:tav tm="0">
                                          <p:val>
                                            <p:fltVal val="0.5"/>
                                          </p:val>
                                        </p:tav>
                                        <p:tav tm="100000">
                                          <p:val>
                                            <p:strVal val="#ppt_y"/>
                                          </p:val>
                                        </p:tav>
                                      </p:tavLst>
                                    </p:anim>
                                  </p:childTnLst>
                                </p:cTn>
                              </p:par>
                            </p:childTnLst>
                          </p:cTn>
                        </p:par>
                        <p:par>
                          <p:cTn id="62" fill="hold">
                            <p:stCondLst>
                              <p:cond delay="4550"/>
                            </p:stCondLst>
                            <p:childTnLst>
                              <p:par>
                                <p:cTn id="63" presetID="42" presetClass="entr" presetSubtype="0" fill="hold" grpId="0" nodeType="after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500"/>
                                        <p:tgtEl>
                                          <p:spTgt spid="31"/>
                                        </p:tgtEl>
                                      </p:cBhvr>
                                    </p:animEffect>
                                    <p:anim calcmode="lin" valueType="num">
                                      <p:cBhvr>
                                        <p:cTn id="66" dur="500" fill="hold"/>
                                        <p:tgtEl>
                                          <p:spTgt spid="31"/>
                                        </p:tgtEl>
                                        <p:attrNameLst>
                                          <p:attrName>ppt_x</p:attrName>
                                        </p:attrNameLst>
                                      </p:cBhvr>
                                      <p:tavLst>
                                        <p:tav tm="0">
                                          <p:val>
                                            <p:strVal val="#ppt_x"/>
                                          </p:val>
                                        </p:tav>
                                        <p:tav tm="100000">
                                          <p:val>
                                            <p:strVal val="#ppt_x"/>
                                          </p:val>
                                        </p:tav>
                                      </p:tavLst>
                                    </p:anim>
                                    <p:anim calcmode="lin" valueType="num">
                                      <p:cBhvr>
                                        <p:cTn id="67" dur="500" fill="hold"/>
                                        <p:tgtEl>
                                          <p:spTgt spid="31"/>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anim calcmode="lin" valueType="num">
                                      <p:cBhvr>
                                        <p:cTn id="71" dur="500" fill="hold"/>
                                        <p:tgtEl>
                                          <p:spTgt spid="32"/>
                                        </p:tgtEl>
                                        <p:attrNameLst>
                                          <p:attrName>ppt_x</p:attrName>
                                        </p:attrNameLst>
                                      </p:cBhvr>
                                      <p:tavLst>
                                        <p:tav tm="0">
                                          <p:val>
                                            <p:strVal val="#ppt_x"/>
                                          </p:val>
                                        </p:tav>
                                        <p:tav tm="100000">
                                          <p:val>
                                            <p:strVal val="#ppt_x"/>
                                          </p:val>
                                        </p:tav>
                                      </p:tavLst>
                                    </p:anim>
                                    <p:anim calcmode="lin" valueType="num">
                                      <p:cBhvr>
                                        <p:cTn id="72" dur="500" fill="hold"/>
                                        <p:tgtEl>
                                          <p:spTgt spid="32"/>
                                        </p:tgtEl>
                                        <p:attrNameLst>
                                          <p:attrName>ppt_y</p:attrName>
                                        </p:attrNameLst>
                                      </p:cBhvr>
                                      <p:tavLst>
                                        <p:tav tm="0">
                                          <p:val>
                                            <p:strVal val="#ppt_y+.1"/>
                                          </p:val>
                                        </p:tav>
                                        <p:tav tm="100000">
                                          <p:val>
                                            <p:strVal val="#ppt_y"/>
                                          </p:val>
                                        </p:tav>
                                      </p:tavLst>
                                    </p:anim>
                                  </p:childTnLst>
                                </p:cTn>
                              </p:par>
                            </p:childTnLst>
                          </p:cTn>
                        </p:par>
                        <p:par>
                          <p:cTn id="73" fill="hold">
                            <p:stCondLst>
                              <p:cond delay="5050"/>
                            </p:stCondLst>
                            <p:childTnLst>
                              <p:par>
                                <p:cTn id="74" presetID="53" presetClass="entr" presetSubtype="528" fill="hold" nodeType="afterEffect">
                                  <p:stCondLst>
                                    <p:cond delay="0"/>
                                  </p:stCondLst>
                                  <p:childTnLst>
                                    <p:set>
                                      <p:cBhvr>
                                        <p:cTn id="75" dur="1" fill="hold">
                                          <p:stCondLst>
                                            <p:cond delay="0"/>
                                          </p:stCondLst>
                                        </p:cTn>
                                        <p:tgtEl>
                                          <p:spTgt spid="2"/>
                                        </p:tgtEl>
                                        <p:attrNameLst>
                                          <p:attrName>style.visibility</p:attrName>
                                        </p:attrNameLst>
                                      </p:cBhvr>
                                      <p:to>
                                        <p:strVal val="visible"/>
                                      </p:to>
                                    </p:set>
                                    <p:anim calcmode="lin" valueType="num">
                                      <p:cBhvr>
                                        <p:cTn id="76" dur="500" fill="hold"/>
                                        <p:tgtEl>
                                          <p:spTgt spid="2"/>
                                        </p:tgtEl>
                                        <p:attrNameLst>
                                          <p:attrName>ppt_w</p:attrName>
                                        </p:attrNameLst>
                                      </p:cBhvr>
                                      <p:tavLst>
                                        <p:tav tm="0">
                                          <p:val>
                                            <p:fltVal val="0"/>
                                          </p:val>
                                        </p:tav>
                                        <p:tav tm="100000">
                                          <p:val>
                                            <p:strVal val="#ppt_w"/>
                                          </p:val>
                                        </p:tav>
                                      </p:tavLst>
                                    </p:anim>
                                    <p:anim calcmode="lin" valueType="num">
                                      <p:cBhvr>
                                        <p:cTn id="77" dur="500" fill="hold"/>
                                        <p:tgtEl>
                                          <p:spTgt spid="2"/>
                                        </p:tgtEl>
                                        <p:attrNameLst>
                                          <p:attrName>ppt_h</p:attrName>
                                        </p:attrNameLst>
                                      </p:cBhvr>
                                      <p:tavLst>
                                        <p:tav tm="0">
                                          <p:val>
                                            <p:fltVal val="0"/>
                                          </p:val>
                                        </p:tav>
                                        <p:tav tm="100000">
                                          <p:val>
                                            <p:strVal val="#ppt_h"/>
                                          </p:val>
                                        </p:tav>
                                      </p:tavLst>
                                    </p:anim>
                                    <p:animEffect transition="in" filter="fade">
                                      <p:cBhvr>
                                        <p:cTn id="78" dur="500"/>
                                        <p:tgtEl>
                                          <p:spTgt spid="2"/>
                                        </p:tgtEl>
                                      </p:cBhvr>
                                    </p:animEffect>
                                    <p:anim calcmode="lin" valueType="num">
                                      <p:cBhvr>
                                        <p:cTn id="79" dur="500" fill="hold"/>
                                        <p:tgtEl>
                                          <p:spTgt spid="2"/>
                                        </p:tgtEl>
                                        <p:attrNameLst>
                                          <p:attrName>ppt_x</p:attrName>
                                        </p:attrNameLst>
                                      </p:cBhvr>
                                      <p:tavLst>
                                        <p:tav tm="0">
                                          <p:val>
                                            <p:fltVal val="0.5"/>
                                          </p:val>
                                        </p:tav>
                                        <p:tav tm="100000">
                                          <p:val>
                                            <p:strVal val="#ppt_x"/>
                                          </p:val>
                                        </p:tav>
                                      </p:tavLst>
                                    </p:anim>
                                    <p:anim calcmode="lin" valueType="num">
                                      <p:cBhvr>
                                        <p:cTn id="80" dur="500" fill="hold"/>
                                        <p:tgtEl>
                                          <p:spTgt spid="2"/>
                                        </p:tgtEl>
                                        <p:attrNameLst>
                                          <p:attrName>ppt_y</p:attrName>
                                        </p:attrNameLst>
                                      </p:cBhvr>
                                      <p:tavLst>
                                        <p:tav tm="0">
                                          <p:val>
                                            <p:fltVal val="0.5"/>
                                          </p:val>
                                        </p:tav>
                                        <p:tav tm="100000">
                                          <p:val>
                                            <p:strVal val="#ppt_y"/>
                                          </p:val>
                                        </p:tav>
                                      </p:tavLst>
                                    </p:anim>
                                  </p:childTnLst>
                                </p:cTn>
                              </p:par>
                            </p:childTnLst>
                          </p:cTn>
                        </p:par>
                        <p:par>
                          <p:cTn id="81" fill="hold">
                            <p:stCondLst>
                              <p:cond delay="5550"/>
                            </p:stCondLst>
                            <p:childTnLst>
                              <p:par>
                                <p:cTn id="82" presetID="42" presetClass="entr" presetSubtype="0" fill="hold" grpId="0" nodeType="after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fade">
                                      <p:cBhvr>
                                        <p:cTn id="84" dur="500"/>
                                        <p:tgtEl>
                                          <p:spTgt spid="33"/>
                                        </p:tgtEl>
                                      </p:cBhvr>
                                    </p:animEffect>
                                    <p:anim calcmode="lin" valueType="num">
                                      <p:cBhvr>
                                        <p:cTn id="85" dur="500" fill="hold"/>
                                        <p:tgtEl>
                                          <p:spTgt spid="33"/>
                                        </p:tgtEl>
                                        <p:attrNameLst>
                                          <p:attrName>ppt_x</p:attrName>
                                        </p:attrNameLst>
                                      </p:cBhvr>
                                      <p:tavLst>
                                        <p:tav tm="0">
                                          <p:val>
                                            <p:strVal val="#ppt_x"/>
                                          </p:val>
                                        </p:tav>
                                        <p:tav tm="100000">
                                          <p:val>
                                            <p:strVal val="#ppt_x"/>
                                          </p:val>
                                        </p:tav>
                                      </p:tavLst>
                                    </p:anim>
                                    <p:anim calcmode="lin" valueType="num">
                                      <p:cBhvr>
                                        <p:cTn id="86" dur="500" fill="hold"/>
                                        <p:tgtEl>
                                          <p:spTgt spid="33"/>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34"/>
                                        </p:tgtEl>
                                        <p:attrNameLst>
                                          <p:attrName>style.visibility</p:attrName>
                                        </p:attrNameLst>
                                      </p:cBhvr>
                                      <p:to>
                                        <p:strVal val="visible"/>
                                      </p:to>
                                    </p:set>
                                    <p:animEffect transition="in" filter="fade">
                                      <p:cBhvr>
                                        <p:cTn id="89" dur="500"/>
                                        <p:tgtEl>
                                          <p:spTgt spid="34"/>
                                        </p:tgtEl>
                                      </p:cBhvr>
                                    </p:animEffect>
                                    <p:anim calcmode="lin" valueType="num">
                                      <p:cBhvr>
                                        <p:cTn id="90" dur="500" fill="hold"/>
                                        <p:tgtEl>
                                          <p:spTgt spid="34"/>
                                        </p:tgtEl>
                                        <p:attrNameLst>
                                          <p:attrName>ppt_x</p:attrName>
                                        </p:attrNameLst>
                                      </p:cBhvr>
                                      <p:tavLst>
                                        <p:tav tm="0">
                                          <p:val>
                                            <p:strVal val="#ppt_x"/>
                                          </p:val>
                                        </p:tav>
                                        <p:tav tm="100000">
                                          <p:val>
                                            <p:strVal val="#ppt_x"/>
                                          </p:val>
                                        </p:tav>
                                      </p:tavLst>
                                    </p:anim>
                                    <p:anim calcmode="lin" valueType="num">
                                      <p:cBhvr>
                                        <p:cTn id="91" dur="5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3" grpId="0"/>
      <p:bldP spid="20494" grpId="0"/>
      <p:bldP spid="24" grpId="0"/>
      <p:bldP spid="29" grpId="0"/>
      <p:bldP spid="30" grpId="0"/>
      <p:bldP spid="31" grpId="0"/>
      <p:bldP spid="32" grpId="0"/>
      <p:bldP spid="33" grpId="0"/>
      <p:bldP spid="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 name="文本框 15"/>
          <p:cNvSpPr txBox="1"/>
          <p:nvPr/>
        </p:nvSpPr>
        <p:spPr>
          <a:xfrm>
            <a:off x="709295" y="309880"/>
            <a:ext cx="2933065" cy="329565"/>
          </a:xfrm>
          <a:prstGeom prst="rect">
            <a:avLst/>
          </a:prstGeom>
          <a:noFill/>
        </p:spPr>
        <p:txBody>
          <a:bodyPr wrap="square" lIns="68580" tIns="34290" rIns="68580" bIns="34290" rtlCol="0">
            <a:spAutoFit/>
          </a:bodyPr>
          <a:p>
            <a:r>
              <a:rPr lang="en-US" altLang="zh-CN" sz="1700" b="1" dirty="0">
                <a:solidFill>
                  <a:srgbClr val="1B4367"/>
                </a:solidFill>
                <a:cs typeface="+mn-ea"/>
                <a:sym typeface="+mn-lt"/>
              </a:rPr>
              <a:t>Data Description</a:t>
            </a:r>
            <a:endParaRPr lang="en-US" altLang="zh-CN" sz="1700" b="1" dirty="0">
              <a:solidFill>
                <a:srgbClr val="1B4367"/>
              </a:solidFill>
              <a:cs typeface="+mn-ea"/>
              <a:sym typeface="+mn-lt"/>
            </a:endParaRPr>
          </a:p>
        </p:txBody>
      </p:sp>
      <p:graphicFrame>
        <p:nvGraphicFramePr>
          <p:cNvPr id="3" name="Table 2"/>
          <p:cNvGraphicFramePr/>
          <p:nvPr/>
        </p:nvGraphicFramePr>
        <p:xfrm>
          <a:off x="709930" y="1652905"/>
          <a:ext cx="7724775" cy="1837690"/>
        </p:xfrm>
        <a:graphic>
          <a:graphicData uri="http://schemas.openxmlformats.org/drawingml/2006/table">
            <a:tbl>
              <a:tblPr firstRow="1" bandRow="1">
                <a:tableStyleId>{5C22544A-7EE6-4342-B048-85BDC9FD1C3A}</a:tableStyleId>
              </a:tblPr>
              <a:tblGrid>
                <a:gridCol w="2330450"/>
                <a:gridCol w="2819400"/>
                <a:gridCol w="2574925"/>
              </a:tblGrid>
              <a:tr h="378460">
                <a:tc>
                  <a:txBody>
                    <a:bodyPr/>
                    <a:p>
                      <a:pPr>
                        <a:buNone/>
                      </a:pPr>
                      <a:r>
                        <a:rPr lang="en-US"/>
                        <a:t>Datasets</a:t>
                      </a:r>
                      <a:endParaRPr lang="en-US"/>
                    </a:p>
                  </a:txBody>
                  <a:tcPr>
                    <a:solidFill>
                      <a:schemeClr val="bg1">
                        <a:lumMod val="75000"/>
                      </a:schemeClr>
                    </a:solidFill>
                  </a:tcPr>
                </a:tc>
                <a:tc>
                  <a:txBody>
                    <a:bodyPr/>
                    <a:p>
                      <a:pPr>
                        <a:buNone/>
                      </a:pPr>
                      <a:r>
                        <a:rPr lang="en-US"/>
                        <a:t>Description</a:t>
                      </a:r>
                      <a:endParaRPr lang="en-US"/>
                    </a:p>
                  </a:txBody>
                  <a:tcPr>
                    <a:solidFill>
                      <a:schemeClr val="bg1">
                        <a:lumMod val="75000"/>
                      </a:schemeClr>
                    </a:solidFill>
                  </a:tcPr>
                </a:tc>
                <a:tc>
                  <a:txBody>
                    <a:bodyPr/>
                    <a:p>
                      <a:pPr>
                        <a:buNone/>
                      </a:pPr>
                      <a:r>
                        <a:rPr lang="en-US"/>
                        <a:t>How to use</a:t>
                      </a:r>
                      <a:endParaRPr lang="en-US"/>
                    </a:p>
                  </a:txBody>
                  <a:tcPr>
                    <a:solidFill>
                      <a:schemeClr val="bg1">
                        <a:lumMod val="75000"/>
                      </a:schemeClr>
                    </a:solidFill>
                  </a:tcPr>
                </a:tc>
              </a:tr>
              <a:tr h="727710">
                <a:tc>
                  <a:txBody>
                    <a:bodyPr/>
                    <a:p>
                      <a:pPr>
                        <a:buNone/>
                      </a:pPr>
                      <a:r>
                        <a:rPr lang="en-US"/>
                        <a:t>listings.csv</a:t>
                      </a:r>
                      <a:endParaRPr lang="en-US"/>
                    </a:p>
                  </a:txBody>
                  <a:tcPr>
                    <a:solidFill>
                      <a:schemeClr val="bg1">
                        <a:lumMod val="85000"/>
                      </a:schemeClr>
                    </a:solidFill>
                  </a:tcPr>
                </a:tc>
                <a:tc>
                  <a:txBody>
                    <a:bodyPr/>
                    <a:p>
                      <a:pPr>
                        <a:buNone/>
                      </a:pPr>
                      <a:r>
                        <a:rPr lang="en-US"/>
                        <a:t>Detailed Listings data for Beijing</a:t>
                      </a:r>
                      <a:endParaRPr lang="en-US"/>
                    </a:p>
                  </a:txBody>
                  <a:tcPr>
                    <a:solidFill>
                      <a:schemeClr val="bg1">
                        <a:lumMod val="85000"/>
                      </a:schemeClr>
                    </a:solidFill>
                  </a:tcPr>
                </a:tc>
                <a:tc>
                  <a:txBody>
                    <a:bodyPr/>
                    <a:p>
                      <a:pPr>
                        <a:buNone/>
                      </a:pPr>
                      <a:r>
                        <a:rPr lang="en-US"/>
                        <a:t>Used to do data visualizaion and analysis</a:t>
                      </a:r>
                      <a:endParaRPr lang="en-US"/>
                    </a:p>
                  </a:txBody>
                  <a:tcPr>
                    <a:solidFill>
                      <a:schemeClr val="bg1">
                        <a:lumMod val="85000"/>
                      </a:schemeClr>
                    </a:solidFill>
                  </a:tcPr>
                </a:tc>
              </a:tr>
              <a:tr h="731520">
                <a:tc>
                  <a:txBody>
                    <a:bodyPr/>
                    <a:p>
                      <a:pPr>
                        <a:buNone/>
                      </a:pPr>
                      <a:r>
                        <a:rPr lang="en-US" sz="1400">
                          <a:sym typeface="+mn-ea"/>
                        </a:rPr>
                        <a:t>neighbourhoods.geojson</a:t>
                      </a:r>
                      <a:endParaRPr lang="en-US"/>
                    </a:p>
                  </a:txBody>
                  <a:tcPr>
                    <a:solidFill>
                      <a:schemeClr val="bg1">
                        <a:lumMod val="85000"/>
                      </a:schemeClr>
                    </a:solidFill>
                  </a:tcPr>
                </a:tc>
                <a:tc>
                  <a:txBody>
                    <a:bodyPr/>
                    <a:p>
                      <a:pPr>
                        <a:buNone/>
                      </a:pPr>
                      <a:r>
                        <a:rPr lang="en-US"/>
                        <a:t>GeoJSON file of neighbourhoods of the city.</a:t>
                      </a:r>
                      <a:endParaRPr lang="en-US"/>
                    </a:p>
                  </a:txBody>
                  <a:tcPr>
                    <a:solidFill>
                      <a:schemeClr val="bg1">
                        <a:lumMod val="85000"/>
                      </a:schemeClr>
                    </a:solidFill>
                  </a:tcPr>
                </a:tc>
                <a:tc>
                  <a:txBody>
                    <a:bodyPr/>
                    <a:p>
                      <a:pPr>
                        <a:buNone/>
                      </a:pPr>
                      <a:r>
                        <a:rPr lang="en-US"/>
                        <a:t>Used to draw the map of the distribution of listings in Beijing</a:t>
                      </a:r>
                      <a:endParaRPr lang="en-US"/>
                    </a:p>
                  </a:txBody>
                  <a:tcPr>
                    <a:solidFill>
                      <a:schemeClr val="bg1">
                        <a:lumMod val="85000"/>
                      </a:schemeClr>
                    </a:solidFill>
                  </a:tcPr>
                </a:tc>
              </a:tr>
            </a:tbl>
          </a:graphicData>
        </a:graphic>
      </p:graphicFrame>
      <p:cxnSp>
        <p:nvCxnSpPr>
          <p:cNvPr id="7"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4"/>
                                        </p:tgtEl>
                                        <p:attrNameLst>
                                          <p:attrName>ppt_y</p:attrName>
                                        </p:attrNameLst>
                                      </p:cBhvr>
                                      <p:tavLst>
                                        <p:tav tm="0">
                                          <p:val>
                                            <p:strVal val="#ppt_y"/>
                                          </p:val>
                                        </p:tav>
                                        <p:tav tm="100000">
                                          <p:val>
                                            <p:strVal val="#ppt_y"/>
                                          </p:val>
                                        </p:tav>
                                      </p:tavLst>
                                    </p:anim>
                                    <p:anim calcmode="lin" valueType="num">
                                      <p:cBhvr>
                                        <p:cTn id="9"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4"/>
                                        </p:tgtEl>
                                      </p:cBhvr>
                                    </p:animEffect>
                                  </p:childTnLst>
                                </p:cTn>
                              </p:par>
                            </p:childTnLst>
                          </p:cTn>
                        </p:par>
                        <p:par>
                          <p:cTn id="12" fill="hold">
                            <p:stCondLst>
                              <p:cond delay="1250"/>
                            </p:stCondLst>
                            <p:childTnLst>
                              <p:par>
                                <p:cTn id="13" presetID="22" presetClass="entr" presetSubtype="8"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Screen Shot 2021-12-16 at 11.30.45 AM"/>
          <p:cNvPicPr>
            <a:picLocks noChangeAspect="1"/>
          </p:cNvPicPr>
          <p:nvPr/>
        </p:nvPicPr>
        <p:blipFill>
          <a:blip r:embed="rId1"/>
          <a:stretch>
            <a:fillRect/>
          </a:stretch>
        </p:blipFill>
        <p:spPr>
          <a:xfrm>
            <a:off x="403225" y="1100455"/>
            <a:ext cx="8337550" cy="3287395"/>
          </a:xfrm>
          <a:prstGeom prst="rect">
            <a:avLst/>
          </a:prstGeom>
        </p:spPr>
      </p:pic>
      <p:sp>
        <p:nvSpPr>
          <p:cNvPr id="24" name="文本框 15"/>
          <p:cNvSpPr txBox="1"/>
          <p:nvPr/>
        </p:nvSpPr>
        <p:spPr>
          <a:xfrm>
            <a:off x="709295" y="309880"/>
            <a:ext cx="3223895" cy="329565"/>
          </a:xfrm>
          <a:prstGeom prst="rect">
            <a:avLst/>
          </a:prstGeom>
          <a:noFill/>
        </p:spPr>
        <p:txBody>
          <a:bodyPr wrap="square" lIns="68580" tIns="34290" rIns="68580" bIns="34290" rtlCol="0">
            <a:spAutoFit/>
          </a:bodyPr>
          <a:p>
            <a:r>
              <a:rPr lang="en-US" altLang="zh-CN" sz="1700" b="1" dirty="0">
                <a:solidFill>
                  <a:srgbClr val="1B4367"/>
                </a:solidFill>
                <a:cs typeface="+mn-ea"/>
                <a:sym typeface="+mn-lt"/>
              </a:rPr>
              <a:t>Data Description - listing.csv</a:t>
            </a:r>
            <a:endParaRPr lang="en-US" altLang="zh-CN" sz="1700" b="1" dirty="0">
              <a:solidFill>
                <a:srgbClr val="1B4367"/>
              </a:solidFill>
              <a:cs typeface="+mn-ea"/>
              <a:sym typeface="+mn-lt"/>
            </a:endParaRPr>
          </a:p>
        </p:txBody>
      </p:sp>
      <p:cxnSp>
        <p:nvCxnSpPr>
          <p:cNvPr id="7"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4"/>
                                        </p:tgtEl>
                                        <p:attrNameLst>
                                          <p:attrName>ppt_y</p:attrName>
                                        </p:attrNameLst>
                                      </p:cBhvr>
                                      <p:tavLst>
                                        <p:tav tm="0">
                                          <p:val>
                                            <p:strVal val="#ppt_y"/>
                                          </p:val>
                                        </p:tav>
                                        <p:tav tm="100000">
                                          <p:val>
                                            <p:strVal val="#ppt_y"/>
                                          </p:val>
                                        </p:tav>
                                      </p:tavLst>
                                    </p:anim>
                                    <p:anim calcmode="lin" valueType="num">
                                      <p:cBhvr>
                                        <p:cTn id="9"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4"/>
                                        </p:tgtEl>
                                      </p:cBhvr>
                                    </p:animEffect>
                                  </p:childTnLst>
                                </p:cTn>
                              </p:par>
                            </p:childTnLst>
                          </p:cTn>
                        </p:par>
                        <p:par>
                          <p:cTn id="12" fill="hold">
                            <p:stCondLst>
                              <p:cond delay="1950"/>
                            </p:stCondLst>
                            <p:childTnLst>
                              <p:par>
                                <p:cTn id="13" presetID="22" presetClass="entr" presetSubtype="8"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00" name="椭圆 99"/>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文本框 11"/>
          <p:cNvSpPr txBox="1"/>
          <p:nvPr/>
        </p:nvSpPr>
        <p:spPr>
          <a:xfrm>
            <a:off x="1860550" y="2709545"/>
            <a:ext cx="5506720" cy="591185"/>
          </a:xfrm>
          <a:prstGeom prst="rect">
            <a:avLst/>
          </a:prstGeom>
          <a:noFill/>
        </p:spPr>
        <p:txBody>
          <a:bodyPr wrap="square" lIns="68580" tIns="34290" rIns="68580" bIns="34290" rtlCol="0">
            <a:spAutoFit/>
          </a:bodyPr>
          <a:lstStyle/>
          <a:p>
            <a:pPr algn="ctr"/>
            <a:r>
              <a:rPr lang="en-US" altLang="zh-CN" sz="3400" b="1" dirty="0">
                <a:solidFill>
                  <a:srgbClr val="1B4367"/>
                </a:solidFill>
                <a:cs typeface="+mn-ea"/>
                <a:sym typeface="+mn-lt"/>
              </a:rPr>
              <a:t>Exploratory Data Analysis</a:t>
            </a:r>
            <a:endParaRPr lang="en-US" altLang="zh-CN" sz="3400" b="1" dirty="0">
              <a:solidFill>
                <a:srgbClr val="1B4367"/>
              </a:solidFill>
              <a:cs typeface="+mn-ea"/>
              <a:sym typeface="+mn-lt"/>
            </a:endParaRPr>
          </a:p>
        </p:txBody>
      </p:sp>
      <p:sp>
        <p:nvSpPr>
          <p:cNvPr id="103" name="文本框 11"/>
          <p:cNvSpPr txBox="1"/>
          <p:nvPr/>
        </p:nvSpPr>
        <p:spPr>
          <a:xfrm>
            <a:off x="3713476" y="1575042"/>
            <a:ext cx="1732894" cy="838691"/>
          </a:xfrm>
          <a:prstGeom prst="rect">
            <a:avLst/>
          </a:prstGeom>
          <a:noFill/>
        </p:spPr>
        <p:txBody>
          <a:bodyPr wrap="square" lIns="68580" tIns="34290" rIns="68580" bIns="34290" rtlCol="0">
            <a:spAutoFit/>
          </a:bodyPr>
          <a:lstStyle/>
          <a:p>
            <a:pPr algn="ctr">
              <a:lnSpc>
                <a:spcPts val="3000"/>
              </a:lnSpc>
            </a:pPr>
            <a:r>
              <a:rPr lang="en-US" altLang="zh-CN" sz="5400" dirty="0" smtClean="0">
                <a:solidFill>
                  <a:schemeClr val="bg1"/>
                </a:solidFill>
                <a:cs typeface="+mn-ea"/>
                <a:sym typeface="+mn-lt"/>
              </a:rPr>
              <a:t>03</a:t>
            </a:r>
            <a:endParaRPr lang="zh-CN" altLang="en-US" sz="5400" dirty="0">
              <a:solidFill>
                <a:schemeClr val="bg1"/>
              </a:solidFill>
              <a:cs typeface="+mn-ea"/>
              <a:sym typeface="+mn-lt"/>
            </a:endParaRPr>
          </a:p>
          <a:p>
            <a:pPr algn="ctr">
              <a:lnSpc>
                <a:spcPts val="3000"/>
              </a:lnSpc>
            </a:pPr>
            <a:r>
              <a:rPr lang="en-US" altLang="zh-CN" sz="2400" dirty="0" smtClean="0">
                <a:solidFill>
                  <a:schemeClr val="bg1"/>
                </a:solidFill>
                <a:cs typeface="+mn-ea"/>
                <a:sym typeface="+mn-lt"/>
              </a:rPr>
              <a:t>PART </a:t>
            </a:r>
            <a:endParaRPr lang="en-US" altLang="zh-CN" sz="2400" dirty="0" smtClean="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heel(1)">
                                      <p:cBhvr>
                                        <p:cTn id="7" dur="600"/>
                                        <p:tgtEl>
                                          <p:spTgt spid="100"/>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103"/>
                                        </p:tgtEl>
                                        <p:attrNameLst>
                                          <p:attrName>style.visibility</p:attrName>
                                        </p:attrNameLst>
                                      </p:cBhvr>
                                      <p:to>
                                        <p:strVal val="visible"/>
                                      </p:to>
                                    </p:set>
                                    <p:anim calcmode="lin" valueType="num">
                                      <p:cBhvr>
                                        <p:cTn id="11" dur="500" fill="hold"/>
                                        <p:tgtEl>
                                          <p:spTgt spid="103"/>
                                        </p:tgtEl>
                                        <p:attrNameLst>
                                          <p:attrName>ppt_w</p:attrName>
                                        </p:attrNameLst>
                                      </p:cBhvr>
                                      <p:tavLst>
                                        <p:tav tm="0">
                                          <p:val>
                                            <p:fltVal val="0"/>
                                          </p:val>
                                        </p:tav>
                                        <p:tav tm="100000">
                                          <p:val>
                                            <p:strVal val="#ppt_w"/>
                                          </p:val>
                                        </p:tav>
                                      </p:tavLst>
                                    </p:anim>
                                    <p:anim calcmode="lin" valueType="num">
                                      <p:cBhvr>
                                        <p:cTn id="12" dur="500" fill="hold"/>
                                        <p:tgtEl>
                                          <p:spTgt spid="103"/>
                                        </p:tgtEl>
                                        <p:attrNameLst>
                                          <p:attrName>ppt_h</p:attrName>
                                        </p:attrNameLst>
                                      </p:cBhvr>
                                      <p:tavLst>
                                        <p:tav tm="0">
                                          <p:val>
                                            <p:fltVal val="0"/>
                                          </p:val>
                                        </p:tav>
                                        <p:tav tm="100000">
                                          <p:val>
                                            <p:strVal val="#ppt_h"/>
                                          </p:val>
                                        </p:tav>
                                      </p:tavLst>
                                    </p:anim>
                                    <p:animEffect transition="in" filter="fade">
                                      <p:cBhvr>
                                        <p:cTn id="13" dur="500"/>
                                        <p:tgtEl>
                                          <p:spTgt spid="103"/>
                                        </p:tgtEl>
                                      </p:cBhvr>
                                    </p:animEffect>
                                  </p:childTnLst>
                                </p:cTn>
                              </p:par>
                            </p:childTnLst>
                          </p:cTn>
                        </p:par>
                        <p:par>
                          <p:cTn id="14" fill="hold">
                            <p:stCondLst>
                              <p:cond delay="1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01"/>
                                        </p:tgtEl>
                                        <p:attrNameLst>
                                          <p:attrName>style.visibility</p:attrName>
                                        </p:attrNameLst>
                                      </p:cBhvr>
                                      <p:to>
                                        <p:strVal val="visible"/>
                                      </p:to>
                                    </p:set>
                                    <p:anim calcmode="lin" valueType="num">
                                      <p:cBhvr>
                                        <p:cTn id="17" dur="500" fill="hold"/>
                                        <p:tgtEl>
                                          <p:spTgt spid="101"/>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01"/>
                                        </p:tgtEl>
                                        <p:attrNameLst>
                                          <p:attrName>ppt_y</p:attrName>
                                        </p:attrNameLst>
                                      </p:cBhvr>
                                      <p:tavLst>
                                        <p:tav tm="0">
                                          <p:val>
                                            <p:strVal val="#ppt_y"/>
                                          </p:val>
                                        </p:tav>
                                        <p:tav tm="100000">
                                          <p:val>
                                            <p:strVal val="#ppt_y"/>
                                          </p:val>
                                        </p:tav>
                                      </p:tavLst>
                                    </p:anim>
                                    <p:anim calcmode="lin" valueType="num">
                                      <p:cBhvr>
                                        <p:cTn id="19" dur="500" fill="hold"/>
                                        <p:tgtEl>
                                          <p:spTgt spid="101"/>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01"/>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bldLvl="0" animBg="1"/>
      <p:bldP spid="101" grpId="0"/>
      <p:bldP spid="103"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3918</Words>
  <Application>WPS Presentation</Application>
  <PresentationFormat>全屏显示(16:9)</PresentationFormat>
  <Paragraphs>212</Paragraphs>
  <Slides>16</Slides>
  <Notes>24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16</vt:i4>
      </vt:variant>
    </vt:vector>
  </HeadingPairs>
  <TitlesOfParts>
    <vt:vector size="28" baseType="lpstr">
      <vt:lpstr>Arial</vt:lpstr>
      <vt:lpstr>SimSun</vt:lpstr>
      <vt:lpstr>Wingdings</vt:lpstr>
      <vt:lpstr>Calibri</vt:lpstr>
      <vt:lpstr>Helvetica Neue</vt:lpstr>
      <vt:lpstr>汉仪书宋二KW</vt:lpstr>
      <vt:lpstr>微软雅黑</vt:lpstr>
      <vt:lpstr>汉仪旗黑</vt:lpstr>
      <vt:lpstr>微软雅黑</vt:lpstr>
      <vt:lpstr>Arial Unicode MS</vt:lpstr>
      <vt:lpstr>SimSun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yuhan</cp:lastModifiedBy>
  <cp:revision>63</cp:revision>
  <dcterms:created xsi:type="dcterms:W3CDTF">2021-12-16T19:45:12Z</dcterms:created>
  <dcterms:modified xsi:type="dcterms:W3CDTF">2021-12-16T19:45:12Z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1033-3.9.3.6359</vt:lpwstr>
  </property>
</Properties>
</file>